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media/image54.jpg" ContentType="image/jpeg"/>
  <Override PartName="/ppt/media/image63.jpg" ContentType="image/jpeg"/>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974" r:id="rId3"/>
    <p:sldId id="659" r:id="rId4"/>
    <p:sldId id="257" r:id="rId5"/>
    <p:sldId id="261" r:id="rId6"/>
    <p:sldId id="262" r:id="rId7"/>
    <p:sldId id="258" r:id="rId8"/>
    <p:sldId id="709" r:id="rId9"/>
    <p:sldId id="444" r:id="rId10"/>
    <p:sldId id="259" r:id="rId11"/>
    <p:sldId id="260" r:id="rId12"/>
    <p:sldId id="3993" r:id="rId13"/>
    <p:sldId id="683" r:id="rId14"/>
    <p:sldId id="263" r:id="rId15"/>
    <p:sldId id="3991" r:id="rId16"/>
    <p:sldId id="3992" r:id="rId17"/>
    <p:sldId id="264" r:id="rId18"/>
    <p:sldId id="3995" r:id="rId19"/>
    <p:sldId id="39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EE9E2B-3678-4F39-A58A-AA24F12D2A2D}">
          <p14:sldIdLst>
            <p14:sldId id="256"/>
            <p14:sldId id="3974"/>
            <p14:sldId id="659"/>
            <p14:sldId id="257"/>
            <p14:sldId id="261"/>
            <p14:sldId id="262"/>
            <p14:sldId id="258"/>
            <p14:sldId id="709"/>
            <p14:sldId id="444"/>
            <p14:sldId id="259"/>
            <p14:sldId id="260"/>
            <p14:sldId id="3993"/>
            <p14:sldId id="683"/>
            <p14:sldId id="263"/>
            <p14:sldId id="3991"/>
            <p14:sldId id="3992"/>
            <p14:sldId id="264"/>
            <p14:sldId id="3995"/>
            <p14:sldId id="39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419BC-65C8-42D2-B3C6-16069D0582FB}"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9C9DB-77B0-4761-ACCA-FD91707AB1C2}" type="slidenum">
              <a:rPr lang="en-US" smtClean="0"/>
              <a:t>‹#›</a:t>
            </a:fld>
            <a:endParaRPr lang="en-US"/>
          </a:p>
        </p:txBody>
      </p:sp>
    </p:spTree>
    <p:extLst>
      <p:ext uri="{BB962C8B-B14F-4D97-AF65-F5344CB8AC3E}">
        <p14:creationId xmlns:p14="http://schemas.microsoft.com/office/powerpoint/2010/main" val="311483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dp.org/content/undp/en/home/operations/accountability/secu-srm/stakeholder-response-mechanis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undp.org/content/undp/en/home/operations/accountability/secu-srm/social-and-environmental-compliance-unit.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9C9DB-77B0-4761-ACCA-FD91707AB1C2}" type="slidenum">
              <a:rPr lang="en-US" smtClean="0"/>
              <a:t>1</a:t>
            </a:fld>
            <a:endParaRPr lang="en-US"/>
          </a:p>
        </p:txBody>
      </p:sp>
    </p:spTree>
    <p:extLst>
      <p:ext uri="{BB962C8B-B14F-4D97-AF65-F5344CB8AC3E}">
        <p14:creationId xmlns:p14="http://schemas.microsoft.com/office/powerpoint/2010/main" val="115695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78200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Even with good due diligence and risk management, things can still go wrong</a:t>
            </a:r>
          </a:p>
          <a:p>
            <a:pPr marL="171450" indent="-171450">
              <a:buFontTx/>
              <a:buChar char="-"/>
            </a:pPr>
            <a:r>
              <a:rPr lang="en-US" dirty="0"/>
              <a:t>Need a mechanism to respond and address grievances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0E4EF9-C6C1-4281-BFC5-2C2429FC247D}" type="slidenum">
              <a:rPr lang="en-US" smtClean="0"/>
              <a:t>3</a:t>
            </a:fld>
            <a:endParaRPr lang="en-US"/>
          </a:p>
        </p:txBody>
      </p:sp>
    </p:spTree>
    <p:extLst>
      <p:ext uri="{BB962C8B-B14F-4D97-AF65-F5344CB8AC3E}">
        <p14:creationId xmlns:p14="http://schemas.microsoft.com/office/powerpoint/2010/main" val="16995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9C9DB-77B0-4761-ACCA-FD91707AB1C2}" type="slidenum">
              <a:rPr lang="en-US" smtClean="0"/>
              <a:t>4</a:t>
            </a:fld>
            <a:endParaRPr lang="en-US"/>
          </a:p>
        </p:txBody>
      </p:sp>
    </p:spTree>
    <p:extLst>
      <p:ext uri="{BB962C8B-B14F-4D97-AF65-F5344CB8AC3E}">
        <p14:creationId xmlns:p14="http://schemas.microsoft.com/office/powerpoint/2010/main" val="201140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92075" y="746125"/>
            <a:ext cx="6626225" cy="3727450"/>
          </a:xfrm>
          <a:ln/>
        </p:spPr>
      </p:sp>
      <p:sp>
        <p:nvSpPr>
          <p:cNvPr id="15363" name="Notes Placeholder 2"/>
          <p:cNvSpPr>
            <a:spLocks noGrp="1"/>
          </p:cNvSpPr>
          <p:nvPr>
            <p:ph type="body" idx="1"/>
          </p:nvPr>
        </p:nvSpPr>
        <p:spPr>
          <a:xfrm>
            <a:off x="904382" y="4682759"/>
            <a:ext cx="4993543" cy="4474529"/>
          </a:xfrm>
          <a:noFill/>
        </p:spPr>
        <p:txBody>
          <a:bodyPr>
            <a:normAutofit/>
          </a:bodyPr>
          <a:lstStyle/>
          <a:p>
            <a:endParaRPr lang="en-US" altLang="en-US" dirty="0"/>
          </a:p>
          <a:p>
            <a:endParaRPr lang="en-GB" altLang="en-US" dirty="0"/>
          </a:p>
        </p:txBody>
      </p:sp>
      <p:sp>
        <p:nvSpPr>
          <p:cNvPr id="15364" name="Slide Number Placeholder 3"/>
          <p:cNvSpPr>
            <a:spLocks noGrp="1"/>
          </p:cNvSpPr>
          <p:nvPr>
            <p:ph type="sldNum" sz="quarter" idx="5"/>
          </p:nvPr>
        </p:nvSpPr>
        <p:spPr>
          <a:noFill/>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0C5CB867-1986-4AB9-AD36-B040DAC1D179}"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99034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000" kern="1200" dirty="0">
                <a:solidFill>
                  <a:schemeClr val="tx1"/>
                </a:solidFill>
                <a:effectLst/>
                <a:latin typeface="+mn-lt"/>
                <a:ea typeface="+mn-ea"/>
                <a:cs typeface="+mn-cs"/>
              </a:rPr>
              <a:t>The Social and Environmental Standards are underpinned by an Accountability Mechanism with two key functions: </a:t>
            </a:r>
            <a:r>
              <a:rPr lang="en-US" sz="1000" dirty="0"/>
              <a:t>1) A </a:t>
            </a:r>
            <a:r>
              <a:rPr lang="en-US" sz="1000" dirty="0">
                <a:hlinkClick r:id="rId3"/>
              </a:rPr>
              <a:t>Stakeholder Response Mechanism</a:t>
            </a:r>
            <a:r>
              <a:rPr lang="en-US" sz="1000" dirty="0"/>
              <a:t> (SRM) that ensures individuals, peoples, and communities affected by UNDP projects have access to appropriate procedures for hearing and addressing project-related grievances; and 2) A </a:t>
            </a:r>
            <a:r>
              <a:rPr lang="en-US" sz="1000" dirty="0">
                <a:hlinkClick r:id="rId4"/>
              </a:rPr>
              <a:t>Compliance Review</a:t>
            </a:r>
            <a:r>
              <a:rPr lang="en-US" sz="1000" dirty="0"/>
              <a:t> process to respond to claims that UNDP is not in compliance with UNDP’s social and environmental policies.</a:t>
            </a:r>
          </a:p>
          <a:p>
            <a:pPr marL="0" indent="0">
              <a:buFont typeface="Arial" panose="020B0604020202020204" pitchFamily="34" charset="0"/>
              <a:buNone/>
            </a:pP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000" kern="1200" dirty="0">
                <a:solidFill>
                  <a:schemeClr val="tx1"/>
                </a:solidFill>
                <a:effectLst/>
                <a:latin typeface="+mn-lt"/>
                <a:ea typeface="+mn-ea"/>
                <a:cs typeface="+mn-cs"/>
              </a:rPr>
              <a:t>-          Here is a snapshot comparison of the Compliance Review and Stakeholder Response Mechanism </a:t>
            </a:r>
          </a:p>
          <a:p>
            <a:pPr marL="0" indent="0">
              <a:buFont typeface="Arial" panose="020B0604020202020204" pitchFamily="34" charset="0"/>
              <a:buNone/>
            </a:pPr>
            <a:r>
              <a:rPr lang="en-US" sz="1000" kern="1200" dirty="0">
                <a:solidFill>
                  <a:schemeClr val="tx1"/>
                </a:solidFill>
                <a:effectLst/>
                <a:latin typeface="+mn-lt"/>
                <a:ea typeface="+mn-ea"/>
                <a:cs typeface="+mn-cs"/>
              </a:rPr>
              <a:t>-          They are both part of one system that offers two types of channels or options for stakeholders to share their concerns about the impacts of UNDP’s activities</a:t>
            </a:r>
          </a:p>
          <a:p>
            <a:pPr marL="0" indent="0">
              <a:buFont typeface="Arial" panose="020B0604020202020204" pitchFamily="34" charset="0"/>
              <a:buNone/>
            </a:pPr>
            <a:r>
              <a:rPr lang="en-US" sz="1000" kern="1200" dirty="0">
                <a:solidFill>
                  <a:schemeClr val="tx1"/>
                </a:solidFill>
                <a:effectLst/>
                <a:latin typeface="+mn-lt"/>
                <a:ea typeface="+mn-ea"/>
                <a:cs typeface="+mn-cs"/>
              </a:rPr>
              <a:t>-          For both, any person or group of people affected by a UNDP project can file a complaint.  A person and/or group can also file on behalf of a complainant that they represent.</a:t>
            </a:r>
          </a:p>
          <a:p>
            <a:pPr marL="0" indent="0">
              <a:buFont typeface="Arial" panose="020B0604020202020204" pitchFamily="34" charset="0"/>
              <a:buNone/>
            </a:pPr>
            <a:r>
              <a:rPr lang="en-US" sz="1000" kern="1200" dirty="0">
                <a:solidFill>
                  <a:schemeClr val="tx1"/>
                </a:solidFill>
                <a:effectLst/>
                <a:latin typeface="+mn-lt"/>
                <a:ea typeface="+mn-ea"/>
                <a:cs typeface="+mn-cs"/>
              </a:rPr>
              <a:t>-          Complaints are made through the same mediums – a toll-free hotline, email, through the website or in person.  The complaint will be channeled to either the compliance or SRM teams depending on the request made by the complainant. </a:t>
            </a:r>
          </a:p>
          <a:p>
            <a:pPr marL="0" indent="0">
              <a:buFont typeface="Arial" panose="020B0604020202020204" pitchFamily="34" charset="0"/>
              <a:buNone/>
            </a:pPr>
            <a:r>
              <a:rPr lang="en-US" sz="1000" kern="1200" dirty="0">
                <a:solidFill>
                  <a:schemeClr val="tx1"/>
                </a:solidFill>
                <a:effectLst/>
                <a:latin typeface="+mn-lt"/>
                <a:ea typeface="+mn-ea"/>
                <a:cs typeface="+mn-cs"/>
              </a:rPr>
              <a:t>-          In terms of eligibility - complaints to compliance review must allege that UNDP is not in compliance w/its social</a:t>
            </a:r>
            <a:r>
              <a:rPr lang="en-US" sz="1000" kern="1200" baseline="0" dirty="0">
                <a:solidFill>
                  <a:schemeClr val="tx1"/>
                </a:solidFill>
                <a:effectLst/>
                <a:latin typeface="+mn-lt"/>
                <a:ea typeface="+mn-ea"/>
                <a:cs typeface="+mn-cs"/>
              </a:rPr>
              <a:t> and environmental</a:t>
            </a:r>
            <a:r>
              <a:rPr lang="en-US" sz="1000" kern="1200" dirty="0">
                <a:solidFill>
                  <a:schemeClr val="tx1"/>
                </a:solidFill>
                <a:effectLst/>
                <a:latin typeface="+mn-lt"/>
                <a:ea typeface="+mn-ea"/>
                <a:cs typeface="+mn-cs"/>
              </a:rPr>
              <a:t> commitments = SES, SESP </a:t>
            </a:r>
          </a:p>
          <a:p>
            <a:pPr marL="0" indent="0">
              <a:buFont typeface="Arial" panose="020B0604020202020204" pitchFamily="34" charset="0"/>
              <a:buNone/>
            </a:pPr>
            <a:r>
              <a:rPr lang="en-US" sz="1000" kern="1200" dirty="0">
                <a:solidFill>
                  <a:schemeClr val="tx1"/>
                </a:solidFill>
                <a:effectLst/>
                <a:latin typeface="+mn-lt"/>
                <a:ea typeface="+mn-ea"/>
                <a:cs typeface="+mn-cs"/>
              </a:rPr>
              <a:t>-          In terms of who is responsible - the compliance review is housed and managed within the OAI and has its own unit. OAI was chosen because of its independence from management and OAI’s expertise in case management and effective investigation procedures. </a:t>
            </a:r>
          </a:p>
          <a:p>
            <a:pPr marL="0" indent="0">
              <a:buFont typeface="Arial" panose="020B0604020202020204" pitchFamily="34" charset="0"/>
              <a:buNone/>
            </a:pPr>
            <a:r>
              <a:rPr lang="en-US" sz="1000" kern="1200" dirty="0">
                <a:solidFill>
                  <a:schemeClr val="tx1"/>
                </a:solidFill>
                <a:effectLst/>
                <a:latin typeface="+mn-lt"/>
                <a:ea typeface="+mn-ea"/>
                <a:cs typeface="+mn-cs"/>
              </a:rPr>
              <a:t>-          For the SRM - UNDP management is ultimately responsible.  Responses are primarily led by CO focal points, as designated by the RRs.  And in some cases, if requested by the complainant, by a HQ-based team, together w/the CO.  SRM responses are also coordinated with Regional </a:t>
            </a:r>
            <a:r>
              <a:rPr lang="en-US" sz="1000" kern="1200" dirty="0" err="1">
                <a:solidFill>
                  <a:schemeClr val="tx1"/>
                </a:solidFill>
                <a:effectLst/>
                <a:latin typeface="+mn-lt"/>
                <a:ea typeface="+mn-ea"/>
                <a:cs typeface="+mn-cs"/>
              </a:rPr>
              <a:t>Bureaux</a:t>
            </a:r>
            <a:r>
              <a:rPr lang="en-US" sz="1000" kern="1200" dirty="0">
                <a:solidFill>
                  <a:schemeClr val="tx1"/>
                </a:solidFill>
                <a:effectLst/>
                <a:latin typeface="+mn-lt"/>
                <a:ea typeface="+mn-ea"/>
                <a:cs typeface="+mn-cs"/>
              </a:rPr>
              <a:t> and Regional Hub colleagues as relevant. </a:t>
            </a:r>
          </a:p>
          <a:p>
            <a:pPr marL="0" indent="0">
              <a:buFont typeface="Arial" panose="020B0604020202020204" pitchFamily="34" charset="0"/>
              <a:buNone/>
            </a:pPr>
            <a:r>
              <a:rPr lang="en-US" sz="1000" kern="1200" dirty="0">
                <a:solidFill>
                  <a:schemeClr val="tx1"/>
                </a:solidFill>
                <a:effectLst/>
                <a:latin typeface="+mn-lt"/>
                <a:ea typeface="+mn-ea"/>
                <a:cs typeface="+mn-cs"/>
              </a:rPr>
              <a:t>-          With regard to Response Actions - For the Compliance side, OAI would lead an </a:t>
            </a:r>
            <a:r>
              <a:rPr lang="en-US" sz="1000" kern="1200" dirty="0" err="1">
                <a:solidFill>
                  <a:schemeClr val="tx1"/>
                </a:solidFill>
                <a:effectLst/>
                <a:latin typeface="+mn-lt"/>
                <a:ea typeface="+mn-ea"/>
                <a:cs typeface="+mn-cs"/>
              </a:rPr>
              <a:t>indep</a:t>
            </a:r>
            <a:r>
              <a:rPr lang="en-US" sz="1000" kern="1200" dirty="0">
                <a:solidFill>
                  <a:schemeClr val="tx1"/>
                </a:solidFill>
                <a:effectLst/>
                <a:latin typeface="+mn-lt"/>
                <a:ea typeface="+mn-ea"/>
                <a:cs typeface="+mn-cs"/>
              </a:rPr>
              <a:t> investigation into the claims made by the complainant and prepare a report of findings with recommendations for the Administrator's consideration and decision.  For the SRM side, the response could include for example, a series of consultations, agreed changes to the project, or in more serious cases, independent mediation between conflicting parties. </a:t>
            </a:r>
          </a:p>
          <a:p>
            <a:pPr marL="0" indent="0">
              <a:buFont typeface="Arial" panose="020B0604020202020204" pitchFamily="34" charset="0"/>
              <a:buNone/>
            </a:pPr>
            <a:r>
              <a:rPr lang="en-US" sz="1000" kern="1200" dirty="0">
                <a:solidFill>
                  <a:schemeClr val="tx1"/>
                </a:solidFill>
                <a:effectLst/>
                <a:latin typeface="+mn-lt"/>
                <a:ea typeface="+mn-ea"/>
                <a:cs typeface="+mn-cs"/>
              </a:rPr>
              <a:t>-     With regard to possible results from these two processes – there are range of possible outcomes on the compliance side with a focus on bringing the project back into compliance and if necessary, addressing any harm already caused by the project.   </a:t>
            </a:r>
          </a:p>
          <a:p>
            <a:pPr marL="0" indent="0">
              <a:buFont typeface="Arial" panose="020B0604020202020204" pitchFamily="34" charset="0"/>
              <a:buNone/>
            </a:pPr>
            <a:r>
              <a:rPr lang="en-US" sz="1000" kern="1200" dirty="0">
                <a:solidFill>
                  <a:schemeClr val="tx1"/>
                </a:solidFill>
                <a:effectLst/>
                <a:latin typeface="+mn-lt"/>
                <a:ea typeface="+mn-ea"/>
                <a:cs typeface="+mn-cs"/>
              </a:rPr>
              <a:t>-          In the case of an SRM process – the key issues raised by the complainant are either addressed through the response process or not.  UNDP's commitment in the context of the SRM is to make our best effort to address the requests for support, while recognizing it is not always within our means to achieve a result that is satisfactory to all parties.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7D9-CC1A-4DC3-8E0B-E793A0CD9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0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86A8-C051-4CE0-AAB3-F02D7747C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C4D17A-3E72-4DD2-8CED-5F2F0EA10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4D617-A7D7-46E6-AECF-B84247072C4C}"/>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98E65AAC-18BC-4B22-B39D-DBA52D8EF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20925-79FA-4B52-94B8-2F6C4A9C6E89}"/>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94624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03EF-03EA-4BE2-9E47-D8D26C9EA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EC7C8-0A69-4A4A-9DF6-4F20B2BAF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B1053-D12F-47B6-BC99-A7ED05648DE7}"/>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95258DF6-9AE3-4865-8563-F13228C4B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E5499-54D6-4E53-B0C7-ED1DDB4ECD9D}"/>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3200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EB340-5F33-406D-88D0-3C9E7C65E2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2131C-C9F8-48AD-AF70-F9B8B7378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A4E66-F667-41F2-9125-8C21D871BF70}"/>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A0C64215-6D17-47F5-9888-342BFE0C7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E0704-0B19-4D94-93DB-773E0648C812}"/>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90454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565827" y="3539600"/>
            <a:ext cx="3539988" cy="2711731"/>
          </a:xfrm>
          <a:prstGeom prst="rect">
            <a:avLst/>
          </a:prstGeom>
          <a:solidFill>
            <a:schemeClr val="bg1">
              <a:lumMod val="95000"/>
            </a:schemeClr>
          </a:solidFill>
        </p:spPr>
        <p:txBody>
          <a:bodyPr>
            <a:normAutofit/>
          </a:bodyPr>
          <a:lstStyle>
            <a:lvl1pPr>
              <a:defRPr sz="105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4326006" y="3539600"/>
            <a:ext cx="3539988" cy="2711731"/>
          </a:xfrm>
          <a:prstGeom prst="rect">
            <a:avLst/>
          </a:prstGeom>
          <a:solidFill>
            <a:schemeClr val="bg1">
              <a:lumMod val="95000"/>
            </a:schemeClr>
          </a:solidFill>
        </p:spPr>
        <p:txBody>
          <a:bodyPr>
            <a:normAutofit/>
          </a:bodyPr>
          <a:lstStyle>
            <a:lvl1pPr>
              <a:defRPr sz="105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8086185" y="3539600"/>
            <a:ext cx="3539988" cy="2711731"/>
          </a:xfrm>
          <a:prstGeom prst="rect">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90246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EC94-2B42-46D1-AB11-AF0EE757F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2E8C3-C6A6-457F-8221-FA4E11E82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A3174-F150-4AD6-87D2-2E83D551453A}"/>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9E772DCF-4F70-422A-AEE8-BC313202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43DA7-B284-4B81-AFF3-10C88C11017B}"/>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6920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8FF6-030B-4BE1-A5BE-A5FA708A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EF8FFA-1C7D-4399-AC2A-48C9DE595C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68738-16AB-4C2C-8964-3D74558A18F3}"/>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45A66AC0-11A1-416B-A864-BF881240F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3F428-42AC-420E-811D-0D57EBAB6FF7}"/>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45985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69E6-5BDF-4012-898A-1002AC631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D2D3A-9ED4-4A16-8166-CC40B5786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F5625-CB46-4DD2-8B3E-E0A2ECA79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0182C8-90B6-4300-AA70-08D5F94CD903}"/>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6" name="Footer Placeholder 5">
            <a:extLst>
              <a:ext uri="{FF2B5EF4-FFF2-40B4-BE49-F238E27FC236}">
                <a16:creationId xmlns:a16="http://schemas.microsoft.com/office/drawing/2014/main" id="{F5D9FD9D-380C-48CB-B695-78D0C6DD7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4814B-E58E-4EBB-A3F2-A3CF32B13CA5}"/>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407346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BD79-872D-4406-928A-DEACE6560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4EA20-4852-4728-A15A-D6EDE97FA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99397-62F3-4AB4-8EE3-F80956900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7592E-F80E-44B0-AE64-775875790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F46D3-5FCA-439D-A12B-93363A8F4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6EB7FF-F0F8-469E-A7E1-9E439A88675C}"/>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8" name="Footer Placeholder 7">
            <a:extLst>
              <a:ext uri="{FF2B5EF4-FFF2-40B4-BE49-F238E27FC236}">
                <a16:creationId xmlns:a16="http://schemas.microsoft.com/office/drawing/2014/main" id="{0A899FCB-10AC-408F-8F91-02CD4FB5FC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AEDE16-85ED-4B94-A67C-491D52A6127A}"/>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391580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F068-FED2-420C-ACD0-93ADB58B9A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7885B-CD48-4682-9BB0-B1C2BD3625FF}"/>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4" name="Footer Placeholder 3">
            <a:extLst>
              <a:ext uri="{FF2B5EF4-FFF2-40B4-BE49-F238E27FC236}">
                <a16:creationId xmlns:a16="http://schemas.microsoft.com/office/drawing/2014/main" id="{BEBE3E1A-F071-4CA2-985D-8894A945F3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C75061-A454-49EB-9BD7-B142B53034A7}"/>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40223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D1F93-0CD1-4F05-A308-1E6F680BA7BF}"/>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3" name="Footer Placeholder 2">
            <a:extLst>
              <a:ext uri="{FF2B5EF4-FFF2-40B4-BE49-F238E27FC236}">
                <a16:creationId xmlns:a16="http://schemas.microsoft.com/office/drawing/2014/main" id="{8AB62320-7E7D-4418-8CA6-509CCFAC6C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C6AF42-4839-4B17-84BC-442B9CA66548}"/>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237755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73C3-1986-4371-A336-5A5DA736C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3253E-97AA-4545-B1A8-B7A4EA6C6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71A864-0056-4ED3-BA07-9EB8148A3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751F4-5DAD-4C0B-BE4A-CA04CC97E7ED}"/>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6" name="Footer Placeholder 5">
            <a:extLst>
              <a:ext uri="{FF2B5EF4-FFF2-40B4-BE49-F238E27FC236}">
                <a16:creationId xmlns:a16="http://schemas.microsoft.com/office/drawing/2014/main" id="{09AD600C-7A79-4850-90F3-992AA5B6F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9E244-48EF-499A-9EB9-A012FE7D4E1A}"/>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74022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422B-EE0E-4B25-8BFE-DC9EAF207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AC6105-806B-4105-AE1B-9EBF4B7E6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06AC11-BCD6-463B-9770-A4871566B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94EA2-E794-4081-9ADC-399F81CE6B40}"/>
              </a:ext>
            </a:extLst>
          </p:cNvPr>
          <p:cNvSpPr>
            <a:spLocks noGrp="1"/>
          </p:cNvSpPr>
          <p:nvPr>
            <p:ph type="dt" sz="half" idx="10"/>
          </p:nvPr>
        </p:nvSpPr>
        <p:spPr/>
        <p:txBody>
          <a:bodyPr/>
          <a:lstStyle/>
          <a:p>
            <a:fld id="{F5BF728D-A220-45F2-B031-ACC7D850BA39}" type="datetimeFigureOut">
              <a:rPr lang="en-US" smtClean="0"/>
              <a:t>12/3/2020</a:t>
            </a:fld>
            <a:endParaRPr lang="en-US"/>
          </a:p>
        </p:txBody>
      </p:sp>
      <p:sp>
        <p:nvSpPr>
          <p:cNvPr id="6" name="Footer Placeholder 5">
            <a:extLst>
              <a:ext uri="{FF2B5EF4-FFF2-40B4-BE49-F238E27FC236}">
                <a16:creationId xmlns:a16="http://schemas.microsoft.com/office/drawing/2014/main" id="{D2F29132-6CDC-4793-9834-28EB79CAE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E7978-7153-4DC5-AF13-9E4038814F7D}"/>
              </a:ext>
            </a:extLst>
          </p:cNvPr>
          <p:cNvSpPr>
            <a:spLocks noGrp="1"/>
          </p:cNvSpPr>
          <p:nvPr>
            <p:ph type="sldNum" sz="quarter" idx="12"/>
          </p:nvPr>
        </p:nvSpPr>
        <p:spPr/>
        <p:txBody>
          <a:bodyPr/>
          <a:lstStyle/>
          <a:p>
            <a:fld id="{41C340CC-5267-4F53-8554-D6BAB6B1BE81}" type="slidenum">
              <a:rPr lang="en-US" smtClean="0"/>
              <a:t>‹#›</a:t>
            </a:fld>
            <a:endParaRPr lang="en-US"/>
          </a:p>
        </p:txBody>
      </p:sp>
    </p:spTree>
    <p:extLst>
      <p:ext uri="{BB962C8B-B14F-4D97-AF65-F5344CB8AC3E}">
        <p14:creationId xmlns:p14="http://schemas.microsoft.com/office/powerpoint/2010/main" val="166051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0D14-E82A-48D2-A3DD-54F3A85B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103EF-E7B8-45C2-9804-37D3BAE4F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60EA9-AA45-4FC1-B7F8-45B436F5B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F728D-A220-45F2-B031-ACC7D850BA39}" type="datetimeFigureOut">
              <a:rPr lang="en-US" smtClean="0"/>
              <a:t>12/3/2020</a:t>
            </a:fld>
            <a:endParaRPr lang="en-US"/>
          </a:p>
        </p:txBody>
      </p:sp>
      <p:sp>
        <p:nvSpPr>
          <p:cNvPr id="5" name="Footer Placeholder 4">
            <a:extLst>
              <a:ext uri="{FF2B5EF4-FFF2-40B4-BE49-F238E27FC236}">
                <a16:creationId xmlns:a16="http://schemas.microsoft.com/office/drawing/2014/main" id="{FDCC00B6-C859-4134-AFE6-6E8A26F4E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7B5A59-85C3-414E-A0ED-0D1EC7DE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340CC-5267-4F53-8554-D6BAB6B1BE81}" type="slidenum">
              <a:rPr lang="en-US" smtClean="0"/>
              <a:t>‹#›</a:t>
            </a:fld>
            <a:endParaRPr lang="en-US"/>
          </a:p>
        </p:txBody>
      </p:sp>
    </p:spTree>
    <p:extLst>
      <p:ext uri="{BB962C8B-B14F-4D97-AF65-F5344CB8AC3E}">
        <p14:creationId xmlns:p14="http://schemas.microsoft.com/office/powerpoint/2010/main" val="246823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g"/><Relationship Id="rId7"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hyperlink" Target="https://info.undp.org/sites/bpps/SES_Toolkit/" TargetMode="External"/><Relationship Id="rId4" Type="http://schemas.openxmlformats.org/officeDocument/2006/relationships/hyperlink" Target="https://www.undp.org/content/undp/en/home/accountability/audit/secu-srm.html" TargetMode="External"/><Relationship Id="rId9" Type="http://schemas.openxmlformats.org/officeDocument/2006/relationships/hyperlink" Target="https://www.undp.org/content/undp/en/home/accountability/social-and-environmental-responsibility/social-and-environmental-standard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7186"/>
            <a:chOff x="0" y="0"/>
            <a:chExt cx="7560309" cy="5346065"/>
          </a:xfrm>
        </p:grpSpPr>
        <p:sp>
          <p:nvSpPr>
            <p:cNvPr id="3" name="object 3"/>
            <p:cNvSpPr/>
            <p:nvPr/>
          </p:nvSpPr>
          <p:spPr>
            <a:xfrm>
              <a:off x="0" y="0"/>
              <a:ext cx="7559992" cy="5346001"/>
            </a:xfrm>
            <a:prstGeom prst="rect">
              <a:avLst/>
            </a:prstGeom>
            <a:blipFill>
              <a:blip r:embed="rId3" cstate="print"/>
              <a:stretch>
                <a:fillRect/>
              </a:stretch>
            </a:blipFill>
          </p:spPr>
          <p:txBody>
            <a:bodyPr wrap="square" lIns="0" tIns="0" rIns="0" bIns="0" rtlCol="0"/>
            <a:lstStyle/>
            <a:p>
              <a:endParaRPr sz="2309"/>
            </a:p>
          </p:txBody>
        </p:sp>
        <p:sp>
          <p:nvSpPr>
            <p:cNvPr id="4" name="object 4"/>
            <p:cNvSpPr/>
            <p:nvPr/>
          </p:nvSpPr>
          <p:spPr>
            <a:xfrm>
              <a:off x="0" y="0"/>
              <a:ext cx="4839335" cy="5346065"/>
            </a:xfrm>
            <a:custGeom>
              <a:avLst/>
              <a:gdLst/>
              <a:ahLst/>
              <a:cxnLst/>
              <a:rect l="l" t="t" r="r" b="b"/>
              <a:pathLst>
                <a:path w="4839335" h="5346065">
                  <a:moveTo>
                    <a:pt x="4839093" y="0"/>
                  </a:moveTo>
                  <a:lnTo>
                    <a:pt x="0" y="0"/>
                  </a:lnTo>
                  <a:lnTo>
                    <a:pt x="0" y="5346001"/>
                  </a:lnTo>
                  <a:lnTo>
                    <a:pt x="4839093" y="5346001"/>
                  </a:lnTo>
                  <a:lnTo>
                    <a:pt x="4839093" y="0"/>
                  </a:lnTo>
                  <a:close/>
                </a:path>
              </a:pathLst>
            </a:custGeom>
            <a:solidFill>
              <a:srgbClr val="FFFFFF">
                <a:alpha val="39999"/>
              </a:srgbClr>
            </a:solidFill>
          </p:spPr>
          <p:txBody>
            <a:bodyPr wrap="square" lIns="0" tIns="0" rIns="0" bIns="0" rtlCol="0"/>
            <a:lstStyle/>
            <a:p>
              <a:endParaRPr sz="2309"/>
            </a:p>
          </p:txBody>
        </p:sp>
      </p:grpSp>
      <p:sp>
        <p:nvSpPr>
          <p:cNvPr id="5" name="object 5"/>
          <p:cNvSpPr txBox="1"/>
          <p:nvPr/>
        </p:nvSpPr>
        <p:spPr>
          <a:xfrm>
            <a:off x="2154316" y="3532931"/>
            <a:ext cx="4835623" cy="1047961"/>
          </a:xfrm>
          <a:prstGeom prst="rect">
            <a:avLst/>
          </a:prstGeom>
        </p:spPr>
        <p:txBody>
          <a:bodyPr vert="horz" wrap="square" lIns="0" tIns="95295" rIns="0" bIns="0" rtlCol="0">
            <a:spAutoFit/>
          </a:bodyPr>
          <a:lstStyle/>
          <a:p>
            <a:pPr marL="16290" marR="6516">
              <a:lnSpc>
                <a:spcPts val="3720"/>
              </a:lnSpc>
              <a:spcBef>
                <a:spcPts val="750"/>
              </a:spcBef>
            </a:pPr>
            <a:r>
              <a:rPr sz="3592" spc="-205" dirty="0">
                <a:solidFill>
                  <a:srgbClr val="002F6C"/>
                </a:solidFill>
                <a:latin typeface="Arial Black"/>
                <a:cs typeface="Arial Black"/>
              </a:rPr>
              <a:t>SES </a:t>
            </a:r>
            <a:r>
              <a:rPr sz="3592" spc="-192" dirty="0">
                <a:solidFill>
                  <a:srgbClr val="002F6C"/>
                </a:solidFill>
                <a:latin typeface="Arial Black"/>
                <a:cs typeface="Arial Black"/>
              </a:rPr>
              <a:t>POLICY </a:t>
            </a:r>
            <a:r>
              <a:rPr sz="3592" spc="-64" dirty="0">
                <a:solidFill>
                  <a:srgbClr val="002F6C"/>
                </a:solidFill>
                <a:latin typeface="Arial Black"/>
                <a:cs typeface="Arial Black"/>
              </a:rPr>
              <a:t>AND  </a:t>
            </a:r>
            <a:r>
              <a:rPr sz="3592" spc="-212" dirty="0">
                <a:solidFill>
                  <a:srgbClr val="002F6C"/>
                </a:solidFill>
                <a:latin typeface="Arial Black"/>
                <a:cs typeface="Arial Black"/>
              </a:rPr>
              <a:t>SCREENING</a:t>
            </a:r>
            <a:r>
              <a:rPr sz="3592" spc="-410" dirty="0">
                <a:solidFill>
                  <a:srgbClr val="002F6C"/>
                </a:solidFill>
                <a:latin typeface="Arial Black"/>
                <a:cs typeface="Arial Black"/>
              </a:rPr>
              <a:t> </a:t>
            </a:r>
            <a:r>
              <a:rPr sz="3592" spc="-218" dirty="0">
                <a:solidFill>
                  <a:srgbClr val="002F6C"/>
                </a:solidFill>
                <a:latin typeface="Arial Black"/>
                <a:cs typeface="Arial Black"/>
              </a:rPr>
              <a:t>UPDATE</a:t>
            </a:r>
            <a:endParaRPr sz="3592" dirty="0">
              <a:latin typeface="Arial Black"/>
              <a:cs typeface="Arial Black"/>
            </a:endParaRPr>
          </a:p>
        </p:txBody>
      </p:sp>
      <p:sp>
        <p:nvSpPr>
          <p:cNvPr id="6" name="object 6"/>
          <p:cNvSpPr txBox="1"/>
          <p:nvPr/>
        </p:nvSpPr>
        <p:spPr>
          <a:xfrm>
            <a:off x="2172329" y="5050310"/>
            <a:ext cx="5170409" cy="668687"/>
          </a:xfrm>
          <a:prstGeom prst="rect">
            <a:avLst/>
          </a:prstGeom>
        </p:spPr>
        <p:txBody>
          <a:bodyPr vert="horz" wrap="square" lIns="0" tIns="20362" rIns="0" bIns="0" rtlCol="0">
            <a:spAutoFit/>
          </a:bodyPr>
          <a:lstStyle/>
          <a:p>
            <a:pPr marL="16290">
              <a:spcBef>
                <a:spcPts val="160"/>
              </a:spcBef>
            </a:pPr>
            <a:r>
              <a:rPr sz="2245" spc="-13" dirty="0">
                <a:solidFill>
                  <a:srgbClr val="002F6C"/>
                </a:solidFill>
                <a:latin typeface="Verdana"/>
                <a:cs typeface="Verdana"/>
              </a:rPr>
              <a:t>THINGS</a:t>
            </a:r>
            <a:r>
              <a:rPr sz="2245" spc="-135" dirty="0">
                <a:solidFill>
                  <a:srgbClr val="002F6C"/>
                </a:solidFill>
                <a:latin typeface="Verdana"/>
                <a:cs typeface="Verdana"/>
              </a:rPr>
              <a:t> </a:t>
            </a:r>
            <a:r>
              <a:rPr sz="2245" spc="115" dirty="0">
                <a:solidFill>
                  <a:srgbClr val="002F6C"/>
                </a:solidFill>
                <a:latin typeface="Verdana"/>
                <a:cs typeface="Verdana"/>
              </a:rPr>
              <a:t>YOU</a:t>
            </a:r>
            <a:r>
              <a:rPr sz="2245" spc="-135" dirty="0">
                <a:solidFill>
                  <a:srgbClr val="002F6C"/>
                </a:solidFill>
                <a:latin typeface="Verdana"/>
                <a:cs typeface="Verdana"/>
              </a:rPr>
              <a:t> </a:t>
            </a:r>
            <a:r>
              <a:rPr sz="2245" spc="96" dirty="0">
                <a:solidFill>
                  <a:srgbClr val="002F6C"/>
                </a:solidFill>
                <a:latin typeface="Verdana"/>
                <a:cs typeface="Verdana"/>
              </a:rPr>
              <a:t>NEED</a:t>
            </a:r>
            <a:r>
              <a:rPr sz="2245" spc="-128" dirty="0">
                <a:solidFill>
                  <a:srgbClr val="002F6C"/>
                </a:solidFill>
                <a:latin typeface="Verdana"/>
                <a:cs typeface="Verdana"/>
              </a:rPr>
              <a:t> </a:t>
            </a:r>
            <a:r>
              <a:rPr sz="2245" spc="71" dirty="0">
                <a:solidFill>
                  <a:srgbClr val="002F6C"/>
                </a:solidFill>
                <a:latin typeface="Verdana"/>
                <a:cs typeface="Verdana"/>
              </a:rPr>
              <a:t>TO</a:t>
            </a:r>
            <a:r>
              <a:rPr sz="2245" spc="-135" dirty="0">
                <a:solidFill>
                  <a:srgbClr val="002F6C"/>
                </a:solidFill>
                <a:latin typeface="Verdana"/>
                <a:cs typeface="Verdana"/>
              </a:rPr>
              <a:t> </a:t>
            </a:r>
            <a:r>
              <a:rPr sz="2245" spc="146" dirty="0">
                <a:solidFill>
                  <a:srgbClr val="002F6C"/>
                </a:solidFill>
                <a:latin typeface="Verdana"/>
                <a:cs typeface="Verdana"/>
              </a:rPr>
              <a:t>KNOW</a:t>
            </a:r>
            <a:endParaRPr lang="en-US" sz="2245" spc="146" dirty="0">
              <a:solidFill>
                <a:srgbClr val="002F6C"/>
              </a:solidFill>
              <a:latin typeface="Verdana"/>
              <a:cs typeface="Verdana"/>
            </a:endParaRPr>
          </a:p>
          <a:p>
            <a:pPr marL="16290">
              <a:spcBef>
                <a:spcPts val="160"/>
              </a:spcBef>
            </a:pPr>
            <a:r>
              <a:rPr lang="en-US" spc="146" dirty="0">
                <a:solidFill>
                  <a:srgbClr val="002F6C"/>
                </a:solidFill>
                <a:latin typeface="Verdana"/>
                <a:cs typeface="Verdana"/>
              </a:rPr>
              <a:t>David Maier – SES Policy Specialist</a:t>
            </a:r>
            <a:endParaRPr dirty="0">
              <a:latin typeface="Verdana"/>
              <a:cs typeface="Verdana"/>
            </a:endParaRPr>
          </a:p>
        </p:txBody>
      </p:sp>
      <p:grpSp>
        <p:nvGrpSpPr>
          <p:cNvPr id="7" name="object 7"/>
          <p:cNvGrpSpPr/>
          <p:nvPr/>
        </p:nvGrpSpPr>
        <p:grpSpPr>
          <a:xfrm>
            <a:off x="2172329" y="0"/>
            <a:ext cx="8500825" cy="6857186"/>
            <a:chOff x="719239" y="0"/>
            <a:chExt cx="6627495" cy="5346065"/>
          </a:xfrm>
        </p:grpSpPr>
        <p:sp>
          <p:nvSpPr>
            <p:cNvPr id="8" name="object 8"/>
            <p:cNvSpPr/>
            <p:nvPr/>
          </p:nvSpPr>
          <p:spPr>
            <a:xfrm>
              <a:off x="719543" y="1343329"/>
              <a:ext cx="300355" cy="300355"/>
            </a:xfrm>
            <a:custGeom>
              <a:avLst/>
              <a:gdLst/>
              <a:ahLst/>
              <a:cxnLst/>
              <a:rect l="l" t="t" r="r" b="b"/>
              <a:pathLst>
                <a:path w="300355" h="300355">
                  <a:moveTo>
                    <a:pt x="299859" y="0"/>
                  </a:moveTo>
                  <a:lnTo>
                    <a:pt x="0" y="0"/>
                  </a:lnTo>
                  <a:lnTo>
                    <a:pt x="0" y="299859"/>
                  </a:lnTo>
                  <a:lnTo>
                    <a:pt x="299859" y="299859"/>
                  </a:lnTo>
                  <a:lnTo>
                    <a:pt x="299859" y="0"/>
                  </a:lnTo>
                  <a:close/>
                </a:path>
              </a:pathLst>
            </a:custGeom>
            <a:solidFill>
              <a:srgbClr val="0067B1"/>
            </a:solidFill>
          </p:spPr>
          <p:txBody>
            <a:bodyPr wrap="square" lIns="0" tIns="0" rIns="0" bIns="0" rtlCol="0"/>
            <a:lstStyle/>
            <a:p>
              <a:endParaRPr sz="2309"/>
            </a:p>
          </p:txBody>
        </p:sp>
        <p:sp>
          <p:nvSpPr>
            <p:cNvPr id="9" name="object 9"/>
            <p:cNvSpPr/>
            <p:nvPr/>
          </p:nvSpPr>
          <p:spPr>
            <a:xfrm>
              <a:off x="795585" y="1392453"/>
              <a:ext cx="147650" cy="203504"/>
            </a:xfrm>
            <a:prstGeom prst="rect">
              <a:avLst/>
            </a:prstGeom>
            <a:blipFill>
              <a:blip r:embed="rId4" cstate="print"/>
              <a:stretch>
                <a:fillRect/>
              </a:stretch>
            </a:blipFill>
          </p:spPr>
          <p:txBody>
            <a:bodyPr wrap="square" lIns="0" tIns="0" rIns="0" bIns="0" rtlCol="0"/>
            <a:lstStyle/>
            <a:p>
              <a:endParaRPr sz="2309"/>
            </a:p>
          </p:txBody>
        </p:sp>
        <p:sp>
          <p:nvSpPr>
            <p:cNvPr id="10" name="object 10"/>
            <p:cNvSpPr/>
            <p:nvPr/>
          </p:nvSpPr>
          <p:spPr>
            <a:xfrm>
              <a:off x="1037894" y="1343329"/>
              <a:ext cx="300355" cy="300355"/>
            </a:xfrm>
            <a:custGeom>
              <a:avLst/>
              <a:gdLst/>
              <a:ahLst/>
              <a:cxnLst/>
              <a:rect l="l" t="t" r="r" b="b"/>
              <a:pathLst>
                <a:path w="300355" h="300355">
                  <a:moveTo>
                    <a:pt x="299834" y="0"/>
                  </a:moveTo>
                  <a:lnTo>
                    <a:pt x="0" y="0"/>
                  </a:lnTo>
                  <a:lnTo>
                    <a:pt x="0" y="299859"/>
                  </a:lnTo>
                  <a:lnTo>
                    <a:pt x="299834" y="299859"/>
                  </a:lnTo>
                  <a:lnTo>
                    <a:pt x="299834" y="0"/>
                  </a:lnTo>
                  <a:close/>
                </a:path>
              </a:pathLst>
            </a:custGeom>
            <a:solidFill>
              <a:srgbClr val="0067B1"/>
            </a:solidFill>
          </p:spPr>
          <p:txBody>
            <a:bodyPr wrap="square" lIns="0" tIns="0" rIns="0" bIns="0" rtlCol="0"/>
            <a:lstStyle/>
            <a:p>
              <a:endParaRPr sz="2309"/>
            </a:p>
          </p:txBody>
        </p:sp>
        <p:sp>
          <p:nvSpPr>
            <p:cNvPr id="11" name="object 11"/>
            <p:cNvSpPr/>
            <p:nvPr/>
          </p:nvSpPr>
          <p:spPr>
            <a:xfrm>
              <a:off x="1112700" y="1393177"/>
              <a:ext cx="150304" cy="200240"/>
            </a:xfrm>
            <a:prstGeom prst="rect">
              <a:avLst/>
            </a:prstGeom>
            <a:blipFill>
              <a:blip r:embed="rId5" cstate="print"/>
              <a:stretch>
                <a:fillRect/>
              </a:stretch>
            </a:blipFill>
          </p:spPr>
          <p:txBody>
            <a:bodyPr wrap="square" lIns="0" tIns="0" rIns="0" bIns="0" rtlCol="0"/>
            <a:lstStyle/>
            <a:p>
              <a:endParaRPr sz="2309"/>
            </a:p>
          </p:txBody>
        </p:sp>
        <p:sp>
          <p:nvSpPr>
            <p:cNvPr id="12" name="object 12"/>
            <p:cNvSpPr/>
            <p:nvPr/>
          </p:nvSpPr>
          <p:spPr>
            <a:xfrm>
              <a:off x="1037894" y="1661591"/>
              <a:ext cx="300355" cy="300355"/>
            </a:xfrm>
            <a:custGeom>
              <a:avLst/>
              <a:gdLst/>
              <a:ahLst/>
              <a:cxnLst/>
              <a:rect l="l" t="t" r="r" b="b"/>
              <a:pathLst>
                <a:path w="300355" h="300355">
                  <a:moveTo>
                    <a:pt x="299834" y="0"/>
                  </a:moveTo>
                  <a:lnTo>
                    <a:pt x="0" y="0"/>
                  </a:lnTo>
                  <a:lnTo>
                    <a:pt x="0" y="299847"/>
                  </a:lnTo>
                  <a:lnTo>
                    <a:pt x="299834" y="299847"/>
                  </a:lnTo>
                  <a:lnTo>
                    <a:pt x="299834" y="0"/>
                  </a:lnTo>
                  <a:close/>
                </a:path>
              </a:pathLst>
            </a:custGeom>
            <a:solidFill>
              <a:srgbClr val="0067B1"/>
            </a:solidFill>
          </p:spPr>
          <p:txBody>
            <a:bodyPr wrap="square" lIns="0" tIns="0" rIns="0" bIns="0" rtlCol="0"/>
            <a:lstStyle/>
            <a:p>
              <a:endParaRPr sz="2309"/>
            </a:p>
          </p:txBody>
        </p:sp>
        <p:sp>
          <p:nvSpPr>
            <p:cNvPr id="13" name="object 13"/>
            <p:cNvSpPr/>
            <p:nvPr/>
          </p:nvSpPr>
          <p:spPr>
            <a:xfrm>
              <a:off x="1132688" y="1709331"/>
              <a:ext cx="123571" cy="201752"/>
            </a:xfrm>
            <a:prstGeom prst="rect">
              <a:avLst/>
            </a:prstGeom>
            <a:blipFill>
              <a:blip r:embed="rId6" cstate="print"/>
              <a:stretch>
                <a:fillRect/>
              </a:stretch>
            </a:blipFill>
          </p:spPr>
          <p:txBody>
            <a:bodyPr wrap="square" lIns="0" tIns="0" rIns="0" bIns="0" rtlCol="0"/>
            <a:lstStyle/>
            <a:p>
              <a:endParaRPr sz="2309"/>
            </a:p>
          </p:txBody>
        </p:sp>
        <p:sp>
          <p:nvSpPr>
            <p:cNvPr id="14" name="object 14"/>
            <p:cNvSpPr/>
            <p:nvPr/>
          </p:nvSpPr>
          <p:spPr>
            <a:xfrm>
              <a:off x="719239" y="1661896"/>
              <a:ext cx="300355" cy="300355"/>
            </a:xfrm>
            <a:custGeom>
              <a:avLst/>
              <a:gdLst/>
              <a:ahLst/>
              <a:cxnLst/>
              <a:rect l="l" t="t" r="r" b="b"/>
              <a:pathLst>
                <a:path w="300355" h="300355">
                  <a:moveTo>
                    <a:pt x="299859" y="0"/>
                  </a:moveTo>
                  <a:lnTo>
                    <a:pt x="0" y="0"/>
                  </a:lnTo>
                  <a:lnTo>
                    <a:pt x="0" y="299847"/>
                  </a:lnTo>
                  <a:lnTo>
                    <a:pt x="299859" y="299847"/>
                  </a:lnTo>
                  <a:lnTo>
                    <a:pt x="299859" y="0"/>
                  </a:lnTo>
                  <a:close/>
                </a:path>
              </a:pathLst>
            </a:custGeom>
            <a:solidFill>
              <a:srgbClr val="0067B1"/>
            </a:solidFill>
          </p:spPr>
          <p:txBody>
            <a:bodyPr wrap="square" lIns="0" tIns="0" rIns="0" bIns="0" rtlCol="0"/>
            <a:lstStyle/>
            <a:p>
              <a:endParaRPr sz="2309"/>
            </a:p>
          </p:txBody>
        </p:sp>
        <p:sp>
          <p:nvSpPr>
            <p:cNvPr id="15" name="object 15"/>
            <p:cNvSpPr/>
            <p:nvPr/>
          </p:nvSpPr>
          <p:spPr>
            <a:xfrm>
              <a:off x="793723" y="1709051"/>
              <a:ext cx="164833" cy="203441"/>
            </a:xfrm>
            <a:prstGeom prst="rect">
              <a:avLst/>
            </a:prstGeom>
            <a:blipFill>
              <a:blip r:embed="rId7" cstate="print"/>
              <a:stretch>
                <a:fillRect/>
              </a:stretch>
            </a:blipFill>
          </p:spPr>
          <p:txBody>
            <a:bodyPr wrap="square" lIns="0" tIns="0" rIns="0" bIns="0" rtlCol="0"/>
            <a:lstStyle/>
            <a:p>
              <a:endParaRPr sz="2309"/>
            </a:p>
          </p:txBody>
        </p:sp>
        <p:sp>
          <p:nvSpPr>
            <p:cNvPr id="16" name="object 16"/>
            <p:cNvSpPr/>
            <p:nvPr/>
          </p:nvSpPr>
          <p:spPr>
            <a:xfrm>
              <a:off x="719543" y="705891"/>
              <a:ext cx="618502" cy="618629"/>
            </a:xfrm>
            <a:prstGeom prst="rect">
              <a:avLst/>
            </a:prstGeom>
            <a:blipFill>
              <a:blip r:embed="rId8" cstate="print"/>
              <a:stretch>
                <a:fillRect/>
              </a:stretch>
            </a:blipFill>
          </p:spPr>
          <p:txBody>
            <a:bodyPr wrap="square" lIns="0" tIns="0" rIns="0" bIns="0" rtlCol="0"/>
            <a:lstStyle/>
            <a:p>
              <a:endParaRPr sz="2309"/>
            </a:p>
          </p:txBody>
        </p:sp>
        <p:sp>
          <p:nvSpPr>
            <p:cNvPr id="17" name="object 17"/>
            <p:cNvSpPr/>
            <p:nvPr/>
          </p:nvSpPr>
          <p:spPr>
            <a:xfrm>
              <a:off x="7320800" y="0"/>
              <a:ext cx="25400" cy="5346065"/>
            </a:xfrm>
            <a:custGeom>
              <a:avLst/>
              <a:gdLst/>
              <a:ahLst/>
              <a:cxnLst/>
              <a:rect l="l" t="t" r="r" b="b"/>
              <a:pathLst>
                <a:path w="25400" h="5346065">
                  <a:moveTo>
                    <a:pt x="0" y="5346001"/>
                  </a:moveTo>
                  <a:lnTo>
                    <a:pt x="25400" y="5346001"/>
                  </a:lnTo>
                  <a:lnTo>
                    <a:pt x="25400" y="0"/>
                  </a:lnTo>
                  <a:lnTo>
                    <a:pt x="0" y="0"/>
                  </a:lnTo>
                  <a:lnTo>
                    <a:pt x="0" y="5346001"/>
                  </a:lnTo>
                  <a:close/>
                </a:path>
              </a:pathLst>
            </a:custGeom>
            <a:solidFill>
              <a:srgbClr val="FFFFFF"/>
            </a:solidFill>
          </p:spPr>
          <p:txBody>
            <a:bodyPr wrap="square" lIns="0" tIns="0" rIns="0" bIns="0" rtlCol="0"/>
            <a:lstStyle/>
            <a:p>
              <a:endParaRPr sz="2309"/>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9789" y="1"/>
            <a:ext cx="9697308" cy="35023"/>
          </a:xfrm>
          <a:custGeom>
            <a:avLst/>
            <a:gdLst/>
            <a:ahLst/>
            <a:cxnLst/>
            <a:rect l="l" t="t" r="r" b="b"/>
            <a:pathLst>
              <a:path w="7560309" h="27305">
                <a:moveTo>
                  <a:pt x="7560005" y="0"/>
                </a:moveTo>
                <a:lnTo>
                  <a:pt x="0" y="0"/>
                </a:lnTo>
                <a:lnTo>
                  <a:pt x="0" y="27165"/>
                </a:lnTo>
                <a:lnTo>
                  <a:pt x="7560005" y="27165"/>
                </a:lnTo>
                <a:lnTo>
                  <a:pt x="7560005" y="0"/>
                </a:lnTo>
                <a:close/>
              </a:path>
            </a:pathLst>
          </a:custGeom>
          <a:solidFill>
            <a:srgbClr val="D1D3D4">
              <a:alpha val="19999"/>
            </a:srgbClr>
          </a:solidFill>
        </p:spPr>
        <p:txBody>
          <a:bodyPr wrap="square" lIns="0" tIns="0" rIns="0" bIns="0" rtlCol="0"/>
          <a:lstStyle/>
          <a:p>
            <a:endParaRPr sz="2309"/>
          </a:p>
        </p:txBody>
      </p:sp>
      <p:grpSp>
        <p:nvGrpSpPr>
          <p:cNvPr id="3" name="object 3"/>
          <p:cNvGrpSpPr/>
          <p:nvPr/>
        </p:nvGrpSpPr>
        <p:grpSpPr>
          <a:xfrm>
            <a:off x="0" y="-44839"/>
            <a:ext cx="12192001" cy="6902838"/>
            <a:chOff x="-757407" y="-35656"/>
            <a:chExt cx="9505245" cy="5381657"/>
          </a:xfrm>
        </p:grpSpPr>
        <p:sp>
          <p:nvSpPr>
            <p:cNvPr id="4" name="object 4"/>
            <p:cNvSpPr/>
            <p:nvPr/>
          </p:nvSpPr>
          <p:spPr>
            <a:xfrm>
              <a:off x="0" y="5020919"/>
              <a:ext cx="7559992" cy="325081"/>
            </a:xfrm>
            <a:prstGeom prst="rect">
              <a:avLst/>
            </a:prstGeom>
            <a:blipFill>
              <a:blip r:embed="rId2" cstate="print"/>
              <a:stretch>
                <a:fillRect/>
              </a:stretch>
            </a:blipFill>
          </p:spPr>
          <p:txBody>
            <a:bodyPr wrap="square" lIns="0" tIns="0" rIns="0" bIns="0" rtlCol="0"/>
            <a:lstStyle/>
            <a:p>
              <a:endParaRPr sz="2309"/>
            </a:p>
          </p:txBody>
        </p:sp>
        <p:sp>
          <p:nvSpPr>
            <p:cNvPr id="5" name="object 5"/>
            <p:cNvSpPr/>
            <p:nvPr/>
          </p:nvSpPr>
          <p:spPr>
            <a:xfrm>
              <a:off x="-757407" y="-35656"/>
              <a:ext cx="9505245" cy="5381657"/>
            </a:xfrm>
            <a:prstGeom prst="rect">
              <a:avLst/>
            </a:prstGeom>
            <a:blipFill>
              <a:blip r:embed="rId3" cstate="print"/>
              <a:stretch>
                <a:fillRect/>
              </a:stretch>
            </a:blipFill>
          </p:spPr>
          <p:txBody>
            <a:bodyPr wrap="square" lIns="0" tIns="0" rIns="0" bIns="0" rtlCol="0"/>
            <a:lstStyle/>
            <a:p>
              <a:endParaRPr sz="2309"/>
            </a:p>
          </p:txBody>
        </p:sp>
        <p:sp>
          <p:nvSpPr>
            <p:cNvPr id="6" name="object 6"/>
            <p:cNvSpPr/>
            <p:nvPr/>
          </p:nvSpPr>
          <p:spPr>
            <a:xfrm>
              <a:off x="5123053" y="2969653"/>
              <a:ext cx="1957705" cy="0"/>
            </a:xfrm>
            <a:custGeom>
              <a:avLst/>
              <a:gdLst/>
              <a:ahLst/>
              <a:cxnLst/>
              <a:rect l="l" t="t" r="r" b="b"/>
              <a:pathLst>
                <a:path w="1957704">
                  <a:moveTo>
                    <a:pt x="0" y="0"/>
                  </a:moveTo>
                  <a:lnTo>
                    <a:pt x="1957298" y="0"/>
                  </a:lnTo>
                </a:path>
              </a:pathLst>
            </a:custGeom>
            <a:ln w="12700">
              <a:solidFill>
                <a:srgbClr val="FFFFFF"/>
              </a:solidFill>
              <a:prstDash val="dash"/>
            </a:ln>
          </p:spPr>
          <p:txBody>
            <a:bodyPr wrap="square" lIns="0" tIns="0" rIns="0" bIns="0" rtlCol="0"/>
            <a:lstStyle/>
            <a:p>
              <a:endParaRPr sz="2309"/>
            </a:p>
          </p:txBody>
        </p:sp>
        <p:sp>
          <p:nvSpPr>
            <p:cNvPr id="7" name="object 7"/>
            <p:cNvSpPr/>
            <p:nvPr/>
          </p:nvSpPr>
          <p:spPr>
            <a:xfrm>
              <a:off x="5123053" y="3555720"/>
              <a:ext cx="1957705" cy="0"/>
            </a:xfrm>
            <a:custGeom>
              <a:avLst/>
              <a:gdLst/>
              <a:ahLst/>
              <a:cxnLst/>
              <a:rect l="l" t="t" r="r" b="b"/>
              <a:pathLst>
                <a:path w="1957704">
                  <a:moveTo>
                    <a:pt x="0" y="0"/>
                  </a:moveTo>
                  <a:lnTo>
                    <a:pt x="1957298" y="0"/>
                  </a:lnTo>
                </a:path>
              </a:pathLst>
            </a:custGeom>
            <a:ln w="12700">
              <a:solidFill>
                <a:srgbClr val="FFFFFF"/>
              </a:solidFill>
              <a:prstDash val="dash"/>
            </a:ln>
          </p:spPr>
          <p:txBody>
            <a:bodyPr wrap="square" lIns="0" tIns="0" rIns="0" bIns="0" rtlCol="0"/>
            <a:lstStyle/>
            <a:p>
              <a:endParaRPr sz="2309"/>
            </a:p>
          </p:txBody>
        </p:sp>
        <p:sp>
          <p:nvSpPr>
            <p:cNvPr id="8" name="object 8"/>
            <p:cNvSpPr/>
            <p:nvPr/>
          </p:nvSpPr>
          <p:spPr>
            <a:xfrm>
              <a:off x="5123053" y="4294186"/>
              <a:ext cx="1957705" cy="0"/>
            </a:xfrm>
            <a:custGeom>
              <a:avLst/>
              <a:gdLst/>
              <a:ahLst/>
              <a:cxnLst/>
              <a:rect l="l" t="t" r="r" b="b"/>
              <a:pathLst>
                <a:path w="1957704">
                  <a:moveTo>
                    <a:pt x="0" y="0"/>
                  </a:moveTo>
                  <a:lnTo>
                    <a:pt x="1957298" y="0"/>
                  </a:lnTo>
                </a:path>
              </a:pathLst>
            </a:custGeom>
            <a:ln w="12700">
              <a:solidFill>
                <a:srgbClr val="FFFFFF"/>
              </a:solidFill>
              <a:prstDash val="dash"/>
            </a:ln>
          </p:spPr>
          <p:txBody>
            <a:bodyPr wrap="square" lIns="0" tIns="0" rIns="0" bIns="0" rtlCol="0"/>
            <a:lstStyle/>
            <a:p>
              <a:endParaRPr sz="2309"/>
            </a:p>
          </p:txBody>
        </p:sp>
        <p:sp>
          <p:nvSpPr>
            <p:cNvPr id="9" name="object 9"/>
            <p:cNvSpPr/>
            <p:nvPr/>
          </p:nvSpPr>
          <p:spPr>
            <a:xfrm>
              <a:off x="5123053" y="4816746"/>
              <a:ext cx="1957705" cy="0"/>
            </a:xfrm>
            <a:custGeom>
              <a:avLst/>
              <a:gdLst/>
              <a:ahLst/>
              <a:cxnLst/>
              <a:rect l="l" t="t" r="r" b="b"/>
              <a:pathLst>
                <a:path w="1957704">
                  <a:moveTo>
                    <a:pt x="0" y="0"/>
                  </a:moveTo>
                  <a:lnTo>
                    <a:pt x="1957298" y="0"/>
                  </a:lnTo>
                </a:path>
              </a:pathLst>
            </a:custGeom>
            <a:ln w="12700">
              <a:solidFill>
                <a:srgbClr val="FFFFFF"/>
              </a:solidFill>
              <a:prstDash val="dash"/>
            </a:ln>
          </p:spPr>
          <p:txBody>
            <a:bodyPr wrap="square" lIns="0" tIns="0" rIns="0" bIns="0" rtlCol="0"/>
            <a:lstStyle/>
            <a:p>
              <a:endParaRPr sz="2309"/>
            </a:p>
          </p:txBody>
        </p:sp>
      </p:grpSp>
      <p:sp>
        <p:nvSpPr>
          <p:cNvPr id="10" name="object 10"/>
          <p:cNvSpPr txBox="1">
            <a:spLocks noGrp="1"/>
          </p:cNvSpPr>
          <p:nvPr>
            <p:ph type="title"/>
          </p:nvPr>
        </p:nvSpPr>
        <p:spPr>
          <a:xfrm>
            <a:off x="1249789" y="1004834"/>
            <a:ext cx="10783968" cy="636477"/>
          </a:xfrm>
          <a:prstGeom prst="rect">
            <a:avLst/>
          </a:prstGeom>
        </p:spPr>
        <p:txBody>
          <a:bodyPr vert="horz" wrap="square" lIns="0" tIns="101811" rIns="0" bIns="0" rtlCol="0" anchor="ctr">
            <a:spAutoFit/>
          </a:bodyPr>
          <a:lstStyle/>
          <a:p>
            <a:pPr marL="16290" marR="6516">
              <a:lnSpc>
                <a:spcPts val="3951"/>
              </a:lnSpc>
              <a:spcBef>
                <a:spcPts val="802"/>
              </a:spcBef>
            </a:pPr>
            <a:r>
              <a:rPr sz="4000" b="1" spc="45" dirty="0">
                <a:solidFill>
                  <a:schemeClr val="bg1"/>
                </a:solidFill>
              </a:rPr>
              <a:t>NEW </a:t>
            </a:r>
            <a:r>
              <a:rPr sz="4000" b="1" spc="-160" dirty="0">
                <a:solidFill>
                  <a:schemeClr val="bg1"/>
                </a:solidFill>
              </a:rPr>
              <a:t>STANDARD </a:t>
            </a:r>
            <a:r>
              <a:rPr sz="4000" b="1" spc="-103" dirty="0">
                <a:solidFill>
                  <a:schemeClr val="bg1"/>
                </a:solidFill>
              </a:rPr>
              <a:t>ON</a:t>
            </a:r>
            <a:r>
              <a:rPr lang="en-US" sz="4000" b="1" spc="-103" dirty="0">
                <a:solidFill>
                  <a:schemeClr val="bg1"/>
                </a:solidFill>
              </a:rPr>
              <a:t> </a:t>
            </a:r>
            <a:r>
              <a:rPr sz="4000" b="1" spc="-815" dirty="0">
                <a:solidFill>
                  <a:schemeClr val="bg1"/>
                </a:solidFill>
              </a:rPr>
              <a:t> </a:t>
            </a:r>
            <a:r>
              <a:rPr sz="4000" b="1" spc="-128" dirty="0">
                <a:solidFill>
                  <a:schemeClr val="bg1"/>
                </a:solidFill>
              </a:rPr>
              <a:t>LABOUR </a:t>
            </a:r>
            <a:r>
              <a:rPr lang="en-US" sz="4000" b="1" spc="-128" dirty="0">
                <a:solidFill>
                  <a:schemeClr val="bg1"/>
                </a:solidFill>
              </a:rPr>
              <a:t>&amp; </a:t>
            </a:r>
            <a:r>
              <a:rPr sz="4000" b="1" spc="-141" dirty="0">
                <a:solidFill>
                  <a:schemeClr val="bg1"/>
                </a:solidFill>
              </a:rPr>
              <a:t>WORKING</a:t>
            </a:r>
            <a:r>
              <a:rPr sz="4000" b="1" spc="-564" dirty="0">
                <a:solidFill>
                  <a:schemeClr val="bg1"/>
                </a:solidFill>
              </a:rPr>
              <a:t> </a:t>
            </a:r>
            <a:r>
              <a:rPr lang="en-US" sz="4000" b="1" spc="-564" dirty="0">
                <a:solidFill>
                  <a:schemeClr val="bg1"/>
                </a:solidFill>
              </a:rPr>
              <a:t>  </a:t>
            </a:r>
            <a:r>
              <a:rPr sz="4000" b="1" spc="-160" dirty="0">
                <a:solidFill>
                  <a:schemeClr val="bg1"/>
                </a:solidFill>
              </a:rPr>
              <a:t>CONDITIONS</a:t>
            </a:r>
          </a:p>
        </p:txBody>
      </p:sp>
      <p:sp>
        <p:nvSpPr>
          <p:cNvPr id="11" name="object 11"/>
          <p:cNvSpPr/>
          <p:nvPr/>
        </p:nvSpPr>
        <p:spPr>
          <a:xfrm>
            <a:off x="7820926" y="2849441"/>
            <a:ext cx="2511071" cy="0"/>
          </a:xfrm>
          <a:custGeom>
            <a:avLst/>
            <a:gdLst/>
            <a:ahLst/>
            <a:cxnLst/>
            <a:rect l="l" t="t" r="r" b="b"/>
            <a:pathLst>
              <a:path w="1957704">
                <a:moveTo>
                  <a:pt x="0" y="0"/>
                </a:moveTo>
                <a:lnTo>
                  <a:pt x="1957298" y="0"/>
                </a:lnTo>
              </a:path>
            </a:pathLst>
          </a:custGeom>
          <a:ln w="12700">
            <a:solidFill>
              <a:srgbClr val="FFFFFF"/>
            </a:solidFill>
            <a:prstDash val="dash"/>
          </a:ln>
        </p:spPr>
        <p:txBody>
          <a:bodyPr wrap="square" lIns="0" tIns="0" rIns="0" bIns="0" rtlCol="0"/>
          <a:lstStyle/>
          <a:p>
            <a:endParaRPr sz="2309"/>
          </a:p>
        </p:txBody>
      </p:sp>
      <p:sp>
        <p:nvSpPr>
          <p:cNvPr id="12" name="object 12"/>
          <p:cNvSpPr txBox="1"/>
          <p:nvPr/>
        </p:nvSpPr>
        <p:spPr>
          <a:xfrm>
            <a:off x="7814573" y="2285604"/>
            <a:ext cx="2454056" cy="3819350"/>
          </a:xfrm>
          <a:prstGeom prst="rect">
            <a:avLst/>
          </a:prstGeom>
        </p:spPr>
        <p:txBody>
          <a:bodyPr vert="horz" wrap="square" lIns="0" tIns="16290" rIns="0" bIns="0" rtlCol="0">
            <a:spAutoFit/>
          </a:bodyPr>
          <a:lstStyle/>
          <a:p>
            <a:pPr marL="16290" marR="156387">
              <a:spcBef>
                <a:spcPts val="128"/>
              </a:spcBef>
            </a:pPr>
            <a:r>
              <a:rPr sz="1026" spc="-6" dirty="0">
                <a:solidFill>
                  <a:srgbClr val="FFFFFF"/>
                </a:solidFill>
                <a:latin typeface="Verdana"/>
                <a:cs typeface="Verdana"/>
              </a:rPr>
              <a:t>Assess</a:t>
            </a:r>
            <a:r>
              <a:rPr sz="1026" spc="-71" dirty="0">
                <a:solidFill>
                  <a:srgbClr val="FFFFFF"/>
                </a:solidFill>
                <a:latin typeface="Verdana"/>
                <a:cs typeface="Verdana"/>
              </a:rPr>
              <a:t> </a:t>
            </a:r>
            <a:r>
              <a:rPr sz="1026" spc="-26" dirty="0">
                <a:solidFill>
                  <a:srgbClr val="FFFFFF"/>
                </a:solidFill>
                <a:latin typeface="Verdana"/>
                <a:cs typeface="Verdana"/>
              </a:rPr>
              <a:t>risks</a:t>
            </a:r>
            <a:r>
              <a:rPr sz="1026" spc="-64" dirty="0">
                <a:solidFill>
                  <a:srgbClr val="FFFFFF"/>
                </a:solidFill>
                <a:latin typeface="Verdana"/>
                <a:cs typeface="Verdana"/>
              </a:rPr>
              <a:t> </a:t>
            </a:r>
            <a:r>
              <a:rPr sz="1026" spc="13" dirty="0">
                <a:solidFill>
                  <a:srgbClr val="FFFFFF"/>
                </a:solidFill>
                <a:latin typeface="Verdana"/>
                <a:cs typeface="Verdana"/>
              </a:rPr>
              <a:t>to</a:t>
            </a:r>
            <a:r>
              <a:rPr sz="1026" spc="-71" dirty="0">
                <a:solidFill>
                  <a:srgbClr val="FFFFFF"/>
                </a:solidFill>
                <a:latin typeface="Verdana"/>
                <a:cs typeface="Verdana"/>
              </a:rPr>
              <a:t> </a:t>
            </a:r>
            <a:r>
              <a:rPr sz="1026" dirty="0">
                <a:solidFill>
                  <a:srgbClr val="FFFFFF"/>
                </a:solidFill>
                <a:latin typeface="Verdana"/>
                <a:cs typeface="Verdana"/>
              </a:rPr>
              <a:t>project</a:t>
            </a:r>
            <a:r>
              <a:rPr sz="1026" spc="-71" dirty="0">
                <a:solidFill>
                  <a:srgbClr val="FFFFFF"/>
                </a:solidFill>
                <a:latin typeface="Verdana"/>
                <a:cs typeface="Verdana"/>
              </a:rPr>
              <a:t> </a:t>
            </a:r>
            <a:r>
              <a:rPr sz="1026" spc="-13" dirty="0">
                <a:solidFill>
                  <a:srgbClr val="FFFFFF"/>
                </a:solidFill>
                <a:latin typeface="Verdana"/>
                <a:cs typeface="Verdana"/>
              </a:rPr>
              <a:t>workers</a:t>
            </a:r>
            <a:r>
              <a:rPr sz="1026" spc="-64" dirty="0">
                <a:solidFill>
                  <a:srgbClr val="FFFFFF"/>
                </a:solidFill>
                <a:latin typeface="Verdana"/>
                <a:cs typeface="Verdana"/>
              </a:rPr>
              <a:t> </a:t>
            </a:r>
            <a:r>
              <a:rPr sz="1026" dirty="0">
                <a:solidFill>
                  <a:srgbClr val="FFFFFF"/>
                </a:solidFill>
                <a:latin typeface="Verdana"/>
                <a:cs typeface="Verdana"/>
              </a:rPr>
              <a:t>and  develop labour </a:t>
            </a:r>
            <a:r>
              <a:rPr sz="1026" spc="-13" dirty="0">
                <a:solidFill>
                  <a:srgbClr val="FFFFFF"/>
                </a:solidFill>
                <a:latin typeface="Verdana"/>
                <a:cs typeface="Verdana"/>
              </a:rPr>
              <a:t>management  </a:t>
            </a:r>
            <a:r>
              <a:rPr sz="1026" spc="-38" dirty="0">
                <a:solidFill>
                  <a:srgbClr val="FFFFFF"/>
                </a:solidFill>
                <a:latin typeface="Verdana"/>
                <a:cs typeface="Verdana"/>
              </a:rPr>
              <a:t>measures.</a:t>
            </a:r>
            <a:endParaRPr sz="1026" dirty="0">
              <a:latin typeface="Verdana"/>
              <a:cs typeface="Verdana"/>
            </a:endParaRPr>
          </a:p>
          <a:p>
            <a:pPr>
              <a:lnSpc>
                <a:spcPct val="100000"/>
              </a:lnSpc>
            </a:pPr>
            <a:endParaRPr sz="1283" dirty="0">
              <a:latin typeface="Verdana"/>
              <a:cs typeface="Verdana"/>
            </a:endParaRPr>
          </a:p>
          <a:p>
            <a:pPr marL="16290" marR="6516">
              <a:spcBef>
                <a:spcPts val="808"/>
              </a:spcBef>
            </a:pPr>
            <a:r>
              <a:rPr sz="1026" dirty="0">
                <a:solidFill>
                  <a:srgbClr val="FFFFFF"/>
                </a:solidFill>
                <a:latin typeface="Verdana"/>
                <a:cs typeface="Verdana"/>
              </a:rPr>
              <a:t>Highlights </a:t>
            </a:r>
            <a:r>
              <a:rPr sz="1026" spc="-13" dirty="0">
                <a:solidFill>
                  <a:srgbClr val="FFFFFF"/>
                </a:solidFill>
                <a:latin typeface="Verdana"/>
                <a:cs typeface="Verdana"/>
              </a:rPr>
              <a:t>workers’ </a:t>
            </a:r>
            <a:r>
              <a:rPr sz="1026" spc="-6" dirty="0">
                <a:solidFill>
                  <a:srgbClr val="FFFFFF"/>
                </a:solidFill>
                <a:latin typeface="Verdana"/>
                <a:cs typeface="Verdana"/>
              </a:rPr>
              <a:t>fundamental  </a:t>
            </a:r>
            <a:r>
              <a:rPr sz="1026" spc="-26" dirty="0">
                <a:solidFill>
                  <a:srgbClr val="FFFFFF"/>
                </a:solidFill>
                <a:latin typeface="Verdana"/>
                <a:cs typeface="Verdana"/>
              </a:rPr>
              <a:t>rights, </a:t>
            </a:r>
            <a:r>
              <a:rPr sz="1026" spc="-13" dirty="0">
                <a:solidFill>
                  <a:srgbClr val="FFFFFF"/>
                </a:solidFill>
                <a:latin typeface="Verdana"/>
                <a:cs typeface="Verdana"/>
              </a:rPr>
              <a:t>their </a:t>
            </a:r>
            <a:r>
              <a:rPr sz="1026" spc="-19" dirty="0">
                <a:solidFill>
                  <a:srgbClr val="FFFFFF"/>
                </a:solidFill>
                <a:latin typeface="Verdana"/>
                <a:cs typeface="Verdana"/>
              </a:rPr>
              <a:t>fair </a:t>
            </a:r>
            <a:r>
              <a:rPr sz="1026" spc="-26" dirty="0">
                <a:solidFill>
                  <a:srgbClr val="FFFFFF"/>
                </a:solidFill>
                <a:latin typeface="Verdana"/>
                <a:cs typeface="Verdana"/>
              </a:rPr>
              <a:t>treatment, </a:t>
            </a:r>
            <a:r>
              <a:rPr sz="1026" dirty="0">
                <a:solidFill>
                  <a:srgbClr val="FFFFFF"/>
                </a:solidFill>
                <a:latin typeface="Verdana"/>
                <a:cs typeface="Verdana"/>
              </a:rPr>
              <a:t>and </a:t>
            </a:r>
            <a:r>
              <a:rPr sz="1026" spc="-6" dirty="0">
                <a:solidFill>
                  <a:srgbClr val="FFFFFF"/>
                </a:solidFill>
                <a:latin typeface="Verdana"/>
                <a:cs typeface="Verdana"/>
              </a:rPr>
              <a:t>the  provision</a:t>
            </a:r>
            <a:r>
              <a:rPr sz="1026" spc="-71" dirty="0">
                <a:solidFill>
                  <a:srgbClr val="FFFFFF"/>
                </a:solidFill>
                <a:latin typeface="Verdana"/>
                <a:cs typeface="Verdana"/>
              </a:rPr>
              <a:t> </a:t>
            </a:r>
            <a:r>
              <a:rPr sz="1026" spc="26" dirty="0">
                <a:solidFill>
                  <a:srgbClr val="FFFFFF"/>
                </a:solidFill>
                <a:latin typeface="Verdana"/>
                <a:cs typeface="Verdana"/>
              </a:rPr>
              <a:t>of</a:t>
            </a:r>
            <a:r>
              <a:rPr sz="1026" spc="-71" dirty="0">
                <a:solidFill>
                  <a:srgbClr val="FFFFFF"/>
                </a:solidFill>
                <a:latin typeface="Verdana"/>
                <a:cs typeface="Verdana"/>
              </a:rPr>
              <a:t> </a:t>
            </a:r>
            <a:r>
              <a:rPr sz="1026" spc="-13" dirty="0">
                <a:solidFill>
                  <a:srgbClr val="FFFFFF"/>
                </a:solidFill>
                <a:latin typeface="Verdana"/>
                <a:cs typeface="Verdana"/>
              </a:rPr>
              <a:t>safe</a:t>
            </a:r>
            <a:r>
              <a:rPr sz="1026" spc="-64" dirty="0">
                <a:solidFill>
                  <a:srgbClr val="FFFFFF"/>
                </a:solidFill>
                <a:latin typeface="Verdana"/>
                <a:cs typeface="Verdana"/>
              </a:rPr>
              <a:t> </a:t>
            </a:r>
            <a:r>
              <a:rPr sz="1026" dirty="0">
                <a:solidFill>
                  <a:srgbClr val="FFFFFF"/>
                </a:solidFill>
                <a:latin typeface="Verdana"/>
                <a:cs typeface="Verdana"/>
              </a:rPr>
              <a:t>and</a:t>
            </a:r>
            <a:r>
              <a:rPr sz="1026" spc="-71" dirty="0">
                <a:solidFill>
                  <a:srgbClr val="FFFFFF"/>
                </a:solidFill>
                <a:latin typeface="Verdana"/>
                <a:cs typeface="Verdana"/>
              </a:rPr>
              <a:t> </a:t>
            </a:r>
            <a:r>
              <a:rPr sz="1026" spc="-13" dirty="0">
                <a:solidFill>
                  <a:srgbClr val="FFFFFF"/>
                </a:solidFill>
                <a:latin typeface="Verdana"/>
                <a:cs typeface="Verdana"/>
              </a:rPr>
              <a:t>healthy</a:t>
            </a:r>
            <a:r>
              <a:rPr sz="1026" spc="-64" dirty="0">
                <a:solidFill>
                  <a:srgbClr val="FFFFFF"/>
                </a:solidFill>
                <a:latin typeface="Verdana"/>
                <a:cs typeface="Verdana"/>
              </a:rPr>
              <a:t> </a:t>
            </a:r>
            <a:r>
              <a:rPr sz="1026" dirty="0">
                <a:solidFill>
                  <a:srgbClr val="FFFFFF"/>
                </a:solidFill>
                <a:latin typeface="Verdana"/>
                <a:cs typeface="Verdana"/>
              </a:rPr>
              <a:t>working  </a:t>
            </a:r>
            <a:r>
              <a:rPr sz="1026" spc="-6" dirty="0">
                <a:solidFill>
                  <a:srgbClr val="FFFFFF"/>
                </a:solidFill>
                <a:latin typeface="Verdana"/>
                <a:cs typeface="Verdana"/>
              </a:rPr>
              <a:t>conditions.</a:t>
            </a:r>
            <a:endParaRPr sz="1026" dirty="0">
              <a:latin typeface="Verdana"/>
              <a:cs typeface="Verdana"/>
            </a:endParaRPr>
          </a:p>
          <a:p>
            <a:pPr>
              <a:spcBef>
                <a:spcPts val="32"/>
              </a:spcBef>
            </a:pPr>
            <a:endParaRPr sz="1860" dirty="0">
              <a:latin typeface="Verdana"/>
              <a:cs typeface="Verdana"/>
            </a:endParaRPr>
          </a:p>
          <a:p>
            <a:pPr marL="16290" marR="18733"/>
            <a:r>
              <a:rPr sz="1026" spc="-19" dirty="0">
                <a:solidFill>
                  <a:srgbClr val="FFFFFF"/>
                </a:solidFill>
                <a:latin typeface="Verdana"/>
                <a:cs typeface="Verdana"/>
              </a:rPr>
              <a:t>Ensures </a:t>
            </a:r>
            <a:r>
              <a:rPr sz="1026" dirty="0">
                <a:solidFill>
                  <a:srgbClr val="FFFFFF"/>
                </a:solidFill>
                <a:latin typeface="Verdana"/>
                <a:cs typeface="Verdana"/>
              </a:rPr>
              <a:t>sound </a:t>
            </a:r>
            <a:r>
              <a:rPr sz="1026" spc="-13" dirty="0">
                <a:solidFill>
                  <a:srgbClr val="FFFFFF"/>
                </a:solidFill>
                <a:latin typeface="Verdana"/>
                <a:cs typeface="Verdana"/>
              </a:rPr>
              <a:t>worker-management  relationships </a:t>
            </a:r>
            <a:r>
              <a:rPr sz="1026" dirty="0">
                <a:solidFill>
                  <a:srgbClr val="FFFFFF"/>
                </a:solidFill>
                <a:latin typeface="Verdana"/>
                <a:cs typeface="Verdana"/>
              </a:rPr>
              <a:t>and </a:t>
            </a:r>
            <a:r>
              <a:rPr sz="1026" spc="6" dirty="0">
                <a:solidFill>
                  <a:srgbClr val="FFFFFF"/>
                </a:solidFill>
                <a:latin typeface="Verdana"/>
                <a:cs typeface="Verdana"/>
              </a:rPr>
              <a:t>cooperation </a:t>
            </a:r>
            <a:r>
              <a:rPr sz="1026" spc="-19" dirty="0">
                <a:solidFill>
                  <a:srgbClr val="FFFFFF"/>
                </a:solidFill>
                <a:latin typeface="Verdana"/>
                <a:cs typeface="Verdana"/>
              </a:rPr>
              <a:t>in</a:t>
            </a:r>
            <a:r>
              <a:rPr sz="1026" spc="-244" dirty="0">
                <a:solidFill>
                  <a:srgbClr val="FFFFFF"/>
                </a:solidFill>
                <a:latin typeface="Verdana"/>
                <a:cs typeface="Verdana"/>
              </a:rPr>
              <a:t> </a:t>
            </a:r>
            <a:r>
              <a:rPr sz="1026" spc="-13" dirty="0">
                <a:solidFill>
                  <a:srgbClr val="FFFFFF"/>
                </a:solidFill>
                <a:latin typeface="Verdana"/>
                <a:cs typeface="Verdana"/>
              </a:rPr>
              <a:t>their  </a:t>
            </a:r>
            <a:r>
              <a:rPr sz="1026" dirty="0">
                <a:solidFill>
                  <a:srgbClr val="FFFFFF"/>
                </a:solidFill>
                <a:latin typeface="Verdana"/>
                <a:cs typeface="Verdana"/>
              </a:rPr>
              <a:t>design and</a:t>
            </a:r>
            <a:r>
              <a:rPr sz="1026" spc="-128" dirty="0">
                <a:solidFill>
                  <a:srgbClr val="FFFFFF"/>
                </a:solidFill>
                <a:latin typeface="Verdana"/>
                <a:cs typeface="Verdana"/>
              </a:rPr>
              <a:t> </a:t>
            </a:r>
            <a:r>
              <a:rPr sz="1026" spc="-13" dirty="0">
                <a:solidFill>
                  <a:srgbClr val="FFFFFF"/>
                </a:solidFill>
                <a:latin typeface="Verdana"/>
                <a:cs typeface="Verdana"/>
              </a:rPr>
              <a:t>implementation.</a:t>
            </a:r>
            <a:endParaRPr sz="1026" dirty="0">
              <a:latin typeface="Verdana"/>
              <a:cs typeface="Verdana"/>
            </a:endParaRPr>
          </a:p>
          <a:p>
            <a:pPr>
              <a:lnSpc>
                <a:spcPct val="100000"/>
              </a:lnSpc>
            </a:pPr>
            <a:endParaRPr sz="1283" dirty="0">
              <a:latin typeface="Verdana"/>
              <a:cs typeface="Verdana"/>
            </a:endParaRPr>
          </a:p>
          <a:p>
            <a:pPr marL="16290" marR="209330">
              <a:spcBef>
                <a:spcPts val="1013"/>
              </a:spcBef>
            </a:pPr>
            <a:r>
              <a:rPr sz="1026" spc="-19" dirty="0">
                <a:solidFill>
                  <a:srgbClr val="FFFFFF"/>
                </a:solidFill>
                <a:latin typeface="Verdana"/>
                <a:cs typeface="Verdana"/>
              </a:rPr>
              <a:t>Ensures </a:t>
            </a:r>
            <a:r>
              <a:rPr sz="1026" spc="6" dirty="0">
                <a:solidFill>
                  <a:srgbClr val="FFFFFF"/>
                </a:solidFill>
                <a:latin typeface="Verdana"/>
                <a:cs typeface="Verdana"/>
              </a:rPr>
              <a:t>applicable </a:t>
            </a:r>
            <a:r>
              <a:rPr sz="1026" spc="-6" dirty="0">
                <a:solidFill>
                  <a:srgbClr val="FFFFFF"/>
                </a:solidFill>
                <a:latin typeface="Verdana"/>
                <a:cs typeface="Verdana"/>
              </a:rPr>
              <a:t>parties</a:t>
            </a:r>
            <a:r>
              <a:rPr sz="1026" spc="-167" dirty="0">
                <a:solidFill>
                  <a:srgbClr val="FFFFFF"/>
                </a:solidFill>
                <a:latin typeface="Verdana"/>
                <a:cs typeface="Verdana"/>
              </a:rPr>
              <a:t> </a:t>
            </a:r>
            <a:r>
              <a:rPr sz="1026" spc="6" dirty="0">
                <a:solidFill>
                  <a:srgbClr val="FFFFFF"/>
                </a:solidFill>
                <a:latin typeface="Verdana"/>
                <a:cs typeface="Verdana"/>
              </a:rPr>
              <a:t>comply  </a:t>
            </a:r>
            <a:r>
              <a:rPr sz="1026" dirty="0">
                <a:solidFill>
                  <a:srgbClr val="FFFFFF"/>
                </a:solidFill>
                <a:latin typeface="Verdana"/>
                <a:cs typeface="Verdana"/>
              </a:rPr>
              <a:t>with </a:t>
            </a:r>
            <a:r>
              <a:rPr sz="1026" spc="-6" dirty="0">
                <a:solidFill>
                  <a:srgbClr val="FFFFFF"/>
                </a:solidFill>
                <a:latin typeface="Verdana"/>
                <a:cs typeface="Verdana"/>
              </a:rPr>
              <a:t>employment </a:t>
            </a:r>
            <a:r>
              <a:rPr sz="1026" dirty="0">
                <a:solidFill>
                  <a:srgbClr val="FFFFFF"/>
                </a:solidFill>
                <a:latin typeface="Verdana"/>
                <a:cs typeface="Verdana"/>
              </a:rPr>
              <a:t>and </a:t>
            </a:r>
            <a:r>
              <a:rPr sz="1026" dirty="0" err="1">
                <a:solidFill>
                  <a:srgbClr val="FFFFFF"/>
                </a:solidFill>
                <a:latin typeface="Verdana"/>
                <a:cs typeface="Verdana"/>
              </a:rPr>
              <a:t>labour</a:t>
            </a:r>
            <a:r>
              <a:rPr sz="1026" spc="-269" dirty="0">
                <a:solidFill>
                  <a:srgbClr val="FFFFFF"/>
                </a:solidFill>
                <a:latin typeface="Verdana"/>
                <a:cs typeface="Verdana"/>
              </a:rPr>
              <a:t> </a:t>
            </a:r>
            <a:r>
              <a:rPr lang="en-US" sz="1026" spc="-269" dirty="0">
                <a:solidFill>
                  <a:srgbClr val="FFFFFF"/>
                </a:solidFill>
                <a:latin typeface="Verdana"/>
                <a:cs typeface="Verdana"/>
              </a:rPr>
              <a:t> </a:t>
            </a:r>
            <a:r>
              <a:rPr sz="1026" spc="-38" dirty="0">
                <a:solidFill>
                  <a:srgbClr val="FFFFFF"/>
                </a:solidFill>
                <a:latin typeface="Verdana"/>
                <a:cs typeface="Verdana"/>
              </a:rPr>
              <a:t>laws,  </a:t>
            </a:r>
            <a:r>
              <a:rPr sz="1026" spc="-19" dirty="0">
                <a:solidFill>
                  <a:srgbClr val="FFFFFF"/>
                </a:solidFill>
                <a:latin typeface="Verdana"/>
                <a:cs typeface="Verdana"/>
              </a:rPr>
              <a:t>rules </a:t>
            </a:r>
            <a:r>
              <a:rPr sz="1026" dirty="0">
                <a:solidFill>
                  <a:srgbClr val="FFFFFF"/>
                </a:solidFill>
                <a:latin typeface="Verdana"/>
                <a:cs typeface="Verdana"/>
              </a:rPr>
              <a:t>and </a:t>
            </a:r>
            <a:r>
              <a:rPr sz="1026" spc="-6" dirty="0">
                <a:solidFill>
                  <a:srgbClr val="FFFFFF"/>
                </a:solidFill>
                <a:latin typeface="Verdana"/>
                <a:cs typeface="Verdana"/>
              </a:rPr>
              <a:t>regulations </a:t>
            </a:r>
            <a:r>
              <a:rPr sz="1026" dirty="0">
                <a:solidFill>
                  <a:srgbClr val="FFFFFF"/>
                </a:solidFill>
                <a:latin typeface="Verdana"/>
                <a:cs typeface="Verdana"/>
              </a:rPr>
              <a:t>and  </a:t>
            </a:r>
            <a:r>
              <a:rPr sz="1026" spc="-13" dirty="0">
                <a:solidFill>
                  <a:srgbClr val="FFFFFF"/>
                </a:solidFill>
                <a:latin typeface="Verdana"/>
                <a:cs typeface="Verdana"/>
              </a:rPr>
              <a:t>international</a:t>
            </a:r>
            <a:r>
              <a:rPr sz="1026" spc="-64" dirty="0">
                <a:solidFill>
                  <a:srgbClr val="FFFFFF"/>
                </a:solidFill>
                <a:latin typeface="Verdana"/>
                <a:cs typeface="Verdana"/>
              </a:rPr>
              <a:t> </a:t>
            </a:r>
            <a:r>
              <a:rPr sz="1026" spc="-19" dirty="0">
                <a:solidFill>
                  <a:srgbClr val="FFFFFF"/>
                </a:solidFill>
                <a:latin typeface="Verdana"/>
                <a:cs typeface="Verdana"/>
              </a:rPr>
              <a:t>commitments.</a:t>
            </a:r>
            <a:endParaRPr sz="1026" dirty="0">
              <a:latin typeface="Verdana"/>
              <a:cs typeface="Verdana"/>
            </a:endParaRPr>
          </a:p>
          <a:p>
            <a:pPr>
              <a:lnSpc>
                <a:spcPct val="100000"/>
              </a:lnSpc>
            </a:pPr>
            <a:endParaRPr sz="1283" dirty="0">
              <a:latin typeface="Verdana"/>
              <a:cs typeface="Verdana"/>
            </a:endParaRPr>
          </a:p>
          <a:p>
            <a:pPr>
              <a:spcBef>
                <a:spcPts val="6"/>
              </a:spcBef>
            </a:pPr>
            <a:endParaRPr sz="1090" dirty="0">
              <a:latin typeface="Verdana"/>
              <a:cs typeface="Verdana"/>
            </a:endParaRPr>
          </a:p>
          <a:p>
            <a:pPr marL="16290" marR="104258"/>
            <a:r>
              <a:rPr sz="1026" spc="-13" dirty="0">
                <a:solidFill>
                  <a:srgbClr val="FFFFFF"/>
                </a:solidFill>
                <a:latin typeface="Verdana"/>
                <a:cs typeface="Verdana"/>
              </a:rPr>
              <a:t>Prevents</a:t>
            </a:r>
            <a:r>
              <a:rPr sz="1026" spc="-71" dirty="0">
                <a:solidFill>
                  <a:srgbClr val="FFFFFF"/>
                </a:solidFill>
                <a:latin typeface="Verdana"/>
                <a:cs typeface="Verdana"/>
              </a:rPr>
              <a:t> </a:t>
            </a:r>
            <a:r>
              <a:rPr sz="1026" spc="-6" dirty="0">
                <a:solidFill>
                  <a:srgbClr val="FFFFFF"/>
                </a:solidFill>
                <a:latin typeface="Verdana"/>
                <a:cs typeface="Verdana"/>
              </a:rPr>
              <a:t>the</a:t>
            </a:r>
            <a:r>
              <a:rPr sz="1026" spc="-64" dirty="0">
                <a:solidFill>
                  <a:srgbClr val="FFFFFF"/>
                </a:solidFill>
                <a:latin typeface="Verdana"/>
                <a:cs typeface="Verdana"/>
              </a:rPr>
              <a:t> </a:t>
            </a:r>
            <a:r>
              <a:rPr sz="1026" spc="-19" dirty="0">
                <a:solidFill>
                  <a:srgbClr val="FFFFFF"/>
                </a:solidFill>
                <a:latin typeface="Verdana"/>
                <a:cs typeface="Verdana"/>
              </a:rPr>
              <a:t>use</a:t>
            </a:r>
            <a:r>
              <a:rPr sz="1026" spc="-64" dirty="0">
                <a:solidFill>
                  <a:srgbClr val="FFFFFF"/>
                </a:solidFill>
                <a:latin typeface="Verdana"/>
                <a:cs typeface="Verdana"/>
              </a:rPr>
              <a:t> </a:t>
            </a:r>
            <a:r>
              <a:rPr sz="1026" spc="26" dirty="0">
                <a:solidFill>
                  <a:srgbClr val="FFFFFF"/>
                </a:solidFill>
                <a:latin typeface="Verdana"/>
                <a:cs typeface="Verdana"/>
              </a:rPr>
              <a:t>of</a:t>
            </a:r>
            <a:r>
              <a:rPr sz="1026" spc="-71" dirty="0">
                <a:solidFill>
                  <a:srgbClr val="FFFFFF"/>
                </a:solidFill>
                <a:latin typeface="Verdana"/>
                <a:cs typeface="Verdana"/>
              </a:rPr>
              <a:t> </a:t>
            </a:r>
            <a:r>
              <a:rPr sz="1026" spc="6" dirty="0">
                <a:solidFill>
                  <a:srgbClr val="FFFFFF"/>
                </a:solidFill>
                <a:latin typeface="Verdana"/>
                <a:cs typeface="Verdana"/>
              </a:rPr>
              <a:t>child</a:t>
            </a:r>
            <a:r>
              <a:rPr sz="1026" spc="-64" dirty="0">
                <a:solidFill>
                  <a:srgbClr val="FFFFFF"/>
                </a:solidFill>
                <a:latin typeface="Verdana"/>
                <a:cs typeface="Verdana"/>
              </a:rPr>
              <a:t> </a:t>
            </a:r>
            <a:r>
              <a:rPr sz="1026" dirty="0">
                <a:solidFill>
                  <a:srgbClr val="FFFFFF"/>
                </a:solidFill>
                <a:latin typeface="Verdana"/>
                <a:cs typeface="Verdana"/>
              </a:rPr>
              <a:t>labour</a:t>
            </a:r>
            <a:r>
              <a:rPr sz="1026" spc="-64" dirty="0">
                <a:solidFill>
                  <a:srgbClr val="FFFFFF"/>
                </a:solidFill>
                <a:latin typeface="Verdana"/>
                <a:cs typeface="Verdana"/>
              </a:rPr>
              <a:t> </a:t>
            </a:r>
            <a:r>
              <a:rPr sz="1026" dirty="0">
                <a:solidFill>
                  <a:srgbClr val="FFFFFF"/>
                </a:solidFill>
                <a:latin typeface="Verdana"/>
                <a:cs typeface="Verdana"/>
              </a:rPr>
              <a:t>and  </a:t>
            </a:r>
            <a:r>
              <a:rPr sz="1026" spc="6" dirty="0">
                <a:solidFill>
                  <a:srgbClr val="FFFFFF"/>
                </a:solidFill>
                <a:latin typeface="Verdana"/>
                <a:cs typeface="Verdana"/>
              </a:rPr>
              <a:t>forced</a:t>
            </a:r>
            <a:r>
              <a:rPr sz="1026" spc="-64" dirty="0">
                <a:solidFill>
                  <a:srgbClr val="FFFFFF"/>
                </a:solidFill>
                <a:latin typeface="Verdana"/>
                <a:cs typeface="Verdana"/>
              </a:rPr>
              <a:t> </a:t>
            </a:r>
            <a:r>
              <a:rPr sz="1026" spc="-32" dirty="0">
                <a:solidFill>
                  <a:srgbClr val="FFFFFF"/>
                </a:solidFill>
                <a:latin typeface="Verdana"/>
                <a:cs typeface="Verdana"/>
              </a:rPr>
              <a:t>labour.</a:t>
            </a:r>
            <a:endParaRPr sz="1026" dirty="0">
              <a:latin typeface="Verdana"/>
              <a:cs typeface="Verdana"/>
            </a:endParaRPr>
          </a:p>
        </p:txBody>
      </p:sp>
      <p:grpSp>
        <p:nvGrpSpPr>
          <p:cNvPr id="13" name="object 13"/>
          <p:cNvGrpSpPr/>
          <p:nvPr/>
        </p:nvGrpSpPr>
        <p:grpSpPr>
          <a:xfrm>
            <a:off x="6808091" y="2358534"/>
            <a:ext cx="668694" cy="3903847"/>
            <a:chOff x="4333417" y="1838782"/>
            <a:chExt cx="521334" cy="3043555"/>
          </a:xfrm>
        </p:grpSpPr>
        <p:sp>
          <p:nvSpPr>
            <p:cNvPr id="14" name="object 14"/>
            <p:cNvSpPr/>
            <p:nvPr/>
          </p:nvSpPr>
          <p:spPr>
            <a:xfrm>
              <a:off x="4358296" y="2564130"/>
              <a:ext cx="463029" cy="300672"/>
            </a:xfrm>
            <a:prstGeom prst="rect">
              <a:avLst/>
            </a:prstGeom>
            <a:blipFill>
              <a:blip r:embed="rId4" cstate="print"/>
              <a:stretch>
                <a:fillRect/>
              </a:stretch>
            </a:blipFill>
          </p:spPr>
          <p:txBody>
            <a:bodyPr wrap="square" lIns="0" tIns="0" rIns="0" bIns="0" rtlCol="0"/>
            <a:lstStyle/>
            <a:p>
              <a:endParaRPr sz="2309"/>
            </a:p>
          </p:txBody>
        </p:sp>
        <p:sp>
          <p:nvSpPr>
            <p:cNvPr id="15" name="object 15"/>
            <p:cNvSpPr/>
            <p:nvPr/>
          </p:nvSpPr>
          <p:spPr>
            <a:xfrm>
              <a:off x="4469815" y="2527427"/>
              <a:ext cx="240029" cy="35560"/>
            </a:xfrm>
            <a:custGeom>
              <a:avLst/>
              <a:gdLst/>
              <a:ahLst/>
              <a:cxnLst/>
              <a:rect l="l" t="t" r="r" b="b"/>
              <a:pathLst>
                <a:path w="240029" h="35560">
                  <a:moveTo>
                    <a:pt x="0" y="0"/>
                  </a:moveTo>
                  <a:lnTo>
                    <a:pt x="0" y="7061"/>
                  </a:lnTo>
                  <a:lnTo>
                    <a:pt x="16033" y="20005"/>
                  </a:lnTo>
                  <a:lnTo>
                    <a:pt x="43392" y="28757"/>
                  </a:lnTo>
                  <a:lnTo>
                    <a:pt x="79052" y="33716"/>
                  </a:lnTo>
                  <a:lnTo>
                    <a:pt x="119989" y="35280"/>
                  </a:lnTo>
                  <a:lnTo>
                    <a:pt x="160919" y="33714"/>
                  </a:lnTo>
                  <a:lnTo>
                    <a:pt x="196576" y="28752"/>
                  </a:lnTo>
                  <a:lnTo>
                    <a:pt x="223938" y="20000"/>
                  </a:lnTo>
                  <a:lnTo>
                    <a:pt x="239979" y="7061"/>
                  </a:lnTo>
                  <a:lnTo>
                    <a:pt x="239979" y="0"/>
                  </a:lnTo>
                </a:path>
              </a:pathLst>
            </a:custGeom>
            <a:ln w="25400">
              <a:solidFill>
                <a:srgbClr val="FFFFFF"/>
              </a:solidFill>
            </a:ln>
          </p:spPr>
          <p:txBody>
            <a:bodyPr wrap="square" lIns="0" tIns="0" rIns="0" bIns="0" rtlCol="0"/>
            <a:lstStyle/>
            <a:p>
              <a:endParaRPr sz="2309"/>
            </a:p>
          </p:txBody>
        </p:sp>
        <p:sp>
          <p:nvSpPr>
            <p:cNvPr id="16" name="object 16"/>
            <p:cNvSpPr/>
            <p:nvPr/>
          </p:nvSpPr>
          <p:spPr>
            <a:xfrm>
              <a:off x="4478286" y="2401798"/>
              <a:ext cx="223050" cy="138328"/>
            </a:xfrm>
            <a:prstGeom prst="rect">
              <a:avLst/>
            </a:prstGeom>
            <a:blipFill>
              <a:blip r:embed="rId5" cstate="print"/>
              <a:stretch>
                <a:fillRect/>
              </a:stretch>
            </a:blipFill>
          </p:spPr>
          <p:txBody>
            <a:bodyPr wrap="square" lIns="0" tIns="0" rIns="0" bIns="0" rtlCol="0"/>
            <a:lstStyle/>
            <a:p>
              <a:endParaRPr sz="2309"/>
            </a:p>
          </p:txBody>
        </p:sp>
        <p:sp>
          <p:nvSpPr>
            <p:cNvPr id="17" name="object 17"/>
            <p:cNvSpPr/>
            <p:nvPr/>
          </p:nvSpPr>
          <p:spPr>
            <a:xfrm>
              <a:off x="4416285" y="4434959"/>
              <a:ext cx="401802" cy="321810"/>
            </a:xfrm>
            <a:prstGeom prst="rect">
              <a:avLst/>
            </a:prstGeom>
            <a:blipFill>
              <a:blip r:embed="rId6" cstate="print"/>
              <a:stretch>
                <a:fillRect/>
              </a:stretch>
            </a:blipFill>
          </p:spPr>
          <p:txBody>
            <a:bodyPr wrap="square" lIns="0" tIns="0" rIns="0" bIns="0" rtlCol="0"/>
            <a:lstStyle/>
            <a:p>
              <a:endParaRPr sz="2309"/>
            </a:p>
          </p:txBody>
        </p:sp>
        <p:sp>
          <p:nvSpPr>
            <p:cNvPr id="18" name="object 18"/>
            <p:cNvSpPr/>
            <p:nvPr/>
          </p:nvSpPr>
          <p:spPr>
            <a:xfrm>
              <a:off x="4374235" y="4600351"/>
              <a:ext cx="418465" cy="233679"/>
            </a:xfrm>
            <a:custGeom>
              <a:avLst/>
              <a:gdLst/>
              <a:ahLst/>
              <a:cxnLst/>
              <a:rect l="l" t="t" r="r" b="b"/>
              <a:pathLst>
                <a:path w="418464" h="233679">
                  <a:moveTo>
                    <a:pt x="0" y="0"/>
                  </a:moveTo>
                  <a:lnTo>
                    <a:pt x="4744" y="47067"/>
                  </a:lnTo>
                  <a:lnTo>
                    <a:pt x="18352" y="90906"/>
                  </a:lnTo>
                  <a:lnTo>
                    <a:pt x="39885" y="130578"/>
                  </a:lnTo>
                  <a:lnTo>
                    <a:pt x="68403" y="165144"/>
                  </a:lnTo>
                  <a:lnTo>
                    <a:pt x="102968" y="193664"/>
                  </a:lnTo>
                  <a:lnTo>
                    <a:pt x="142641" y="215198"/>
                  </a:lnTo>
                  <a:lnTo>
                    <a:pt x="186482" y="228807"/>
                  </a:lnTo>
                  <a:lnTo>
                    <a:pt x="233553" y="233553"/>
                  </a:lnTo>
                  <a:lnTo>
                    <a:pt x="239344" y="233553"/>
                  </a:lnTo>
                  <a:lnTo>
                    <a:pt x="245071" y="233260"/>
                  </a:lnTo>
                  <a:lnTo>
                    <a:pt x="250748" y="232854"/>
                  </a:lnTo>
                  <a:lnTo>
                    <a:pt x="241898" y="219701"/>
                  </a:lnTo>
                  <a:lnTo>
                    <a:pt x="235269" y="205144"/>
                  </a:lnTo>
                  <a:lnTo>
                    <a:pt x="231108" y="189418"/>
                  </a:lnTo>
                  <a:lnTo>
                    <a:pt x="229666" y="172758"/>
                  </a:lnTo>
                  <a:lnTo>
                    <a:pt x="237246" y="135203"/>
                  </a:lnTo>
                  <a:lnTo>
                    <a:pt x="257916" y="104540"/>
                  </a:lnTo>
                  <a:lnTo>
                    <a:pt x="288575" y="83868"/>
                  </a:lnTo>
                  <a:lnTo>
                    <a:pt x="326123" y="76288"/>
                  </a:lnTo>
                  <a:lnTo>
                    <a:pt x="356842" y="81288"/>
                  </a:lnTo>
                  <a:lnTo>
                    <a:pt x="383468" y="95200"/>
                  </a:lnTo>
                  <a:lnTo>
                    <a:pt x="404377" y="116392"/>
                  </a:lnTo>
                  <a:lnTo>
                    <a:pt x="417944" y="143230"/>
                  </a:lnTo>
                </a:path>
              </a:pathLst>
            </a:custGeom>
            <a:ln w="25400">
              <a:solidFill>
                <a:srgbClr val="FFFFFF"/>
              </a:solidFill>
            </a:ln>
          </p:spPr>
          <p:txBody>
            <a:bodyPr wrap="square" lIns="0" tIns="0" rIns="0" bIns="0" rtlCol="0"/>
            <a:lstStyle/>
            <a:p>
              <a:endParaRPr sz="2309"/>
            </a:p>
          </p:txBody>
        </p:sp>
        <p:sp>
          <p:nvSpPr>
            <p:cNvPr id="19" name="object 19"/>
            <p:cNvSpPr/>
            <p:nvPr/>
          </p:nvSpPr>
          <p:spPr>
            <a:xfrm>
              <a:off x="4612284" y="4712171"/>
              <a:ext cx="197230" cy="170080"/>
            </a:xfrm>
            <a:prstGeom prst="rect">
              <a:avLst/>
            </a:prstGeom>
            <a:blipFill>
              <a:blip r:embed="rId7" cstate="print"/>
              <a:stretch>
                <a:fillRect/>
              </a:stretch>
            </a:blipFill>
          </p:spPr>
          <p:txBody>
            <a:bodyPr wrap="square" lIns="0" tIns="0" rIns="0" bIns="0" rtlCol="0"/>
            <a:lstStyle/>
            <a:p>
              <a:endParaRPr sz="2309"/>
            </a:p>
          </p:txBody>
        </p:sp>
        <p:sp>
          <p:nvSpPr>
            <p:cNvPr id="20" name="object 20"/>
            <p:cNvSpPr/>
            <p:nvPr/>
          </p:nvSpPr>
          <p:spPr>
            <a:xfrm>
              <a:off x="4508626" y="3766693"/>
              <a:ext cx="189230" cy="80645"/>
            </a:xfrm>
            <a:custGeom>
              <a:avLst/>
              <a:gdLst/>
              <a:ahLst/>
              <a:cxnLst/>
              <a:rect l="l" t="t" r="r" b="b"/>
              <a:pathLst>
                <a:path w="189229" h="80645">
                  <a:moveTo>
                    <a:pt x="189179" y="80035"/>
                  </a:moveTo>
                  <a:lnTo>
                    <a:pt x="189179" y="50927"/>
                  </a:lnTo>
                  <a:lnTo>
                    <a:pt x="187464" y="42431"/>
                  </a:lnTo>
                  <a:lnTo>
                    <a:pt x="182787" y="35491"/>
                  </a:lnTo>
                  <a:lnTo>
                    <a:pt x="175848" y="30811"/>
                  </a:lnTo>
                  <a:lnTo>
                    <a:pt x="167347" y="29095"/>
                  </a:lnTo>
                  <a:lnTo>
                    <a:pt x="152806" y="29095"/>
                  </a:lnTo>
                  <a:lnTo>
                    <a:pt x="152806" y="0"/>
                  </a:lnTo>
                  <a:lnTo>
                    <a:pt x="36385" y="0"/>
                  </a:lnTo>
                  <a:lnTo>
                    <a:pt x="36385" y="29095"/>
                  </a:lnTo>
                  <a:lnTo>
                    <a:pt x="21831" y="29095"/>
                  </a:lnTo>
                  <a:lnTo>
                    <a:pt x="13335" y="30811"/>
                  </a:lnTo>
                  <a:lnTo>
                    <a:pt x="6396" y="35491"/>
                  </a:lnTo>
                  <a:lnTo>
                    <a:pt x="1716" y="42431"/>
                  </a:lnTo>
                  <a:lnTo>
                    <a:pt x="0" y="50927"/>
                  </a:lnTo>
                  <a:lnTo>
                    <a:pt x="0" y="80035"/>
                  </a:lnTo>
                  <a:lnTo>
                    <a:pt x="189179" y="80035"/>
                  </a:lnTo>
                  <a:close/>
                </a:path>
              </a:pathLst>
            </a:custGeom>
            <a:ln w="25400">
              <a:solidFill>
                <a:srgbClr val="FFFFFF"/>
              </a:solidFill>
            </a:ln>
          </p:spPr>
          <p:txBody>
            <a:bodyPr wrap="square" lIns="0" tIns="0" rIns="0" bIns="0" rtlCol="0"/>
            <a:lstStyle/>
            <a:p>
              <a:endParaRPr sz="2309"/>
            </a:p>
          </p:txBody>
        </p:sp>
        <p:sp>
          <p:nvSpPr>
            <p:cNvPr id="21" name="object 21"/>
            <p:cNvSpPr/>
            <p:nvPr/>
          </p:nvSpPr>
          <p:spPr>
            <a:xfrm>
              <a:off x="4581397" y="3803065"/>
              <a:ext cx="43815" cy="7620"/>
            </a:xfrm>
            <a:custGeom>
              <a:avLst/>
              <a:gdLst/>
              <a:ahLst/>
              <a:cxnLst/>
              <a:rect l="l" t="t" r="r" b="b"/>
              <a:pathLst>
                <a:path w="43814" h="7620">
                  <a:moveTo>
                    <a:pt x="0" y="0"/>
                  </a:moveTo>
                  <a:lnTo>
                    <a:pt x="0" y="7277"/>
                  </a:lnTo>
                  <a:lnTo>
                    <a:pt x="43662" y="7277"/>
                  </a:lnTo>
                  <a:lnTo>
                    <a:pt x="43662" y="0"/>
                  </a:lnTo>
                </a:path>
              </a:pathLst>
            </a:custGeom>
            <a:ln w="25399">
              <a:solidFill>
                <a:srgbClr val="FFFFFF"/>
              </a:solidFill>
            </a:ln>
          </p:spPr>
          <p:txBody>
            <a:bodyPr wrap="square" lIns="0" tIns="0" rIns="0" bIns="0" rtlCol="0"/>
            <a:lstStyle/>
            <a:p>
              <a:endParaRPr sz="2309"/>
            </a:p>
          </p:txBody>
        </p:sp>
        <p:sp>
          <p:nvSpPr>
            <p:cNvPr id="22" name="object 22"/>
            <p:cNvSpPr/>
            <p:nvPr/>
          </p:nvSpPr>
          <p:spPr>
            <a:xfrm>
              <a:off x="4421327" y="3817620"/>
              <a:ext cx="363855" cy="400685"/>
            </a:xfrm>
            <a:custGeom>
              <a:avLst/>
              <a:gdLst/>
              <a:ahLst/>
              <a:cxnLst/>
              <a:rect l="l" t="t" r="r" b="b"/>
              <a:pathLst>
                <a:path w="363854" h="400685">
                  <a:moveTo>
                    <a:pt x="320141" y="0"/>
                  </a:moveTo>
                  <a:lnTo>
                    <a:pt x="349250" y="0"/>
                  </a:lnTo>
                  <a:lnTo>
                    <a:pt x="357289" y="0"/>
                  </a:lnTo>
                  <a:lnTo>
                    <a:pt x="363804" y="6527"/>
                  </a:lnTo>
                  <a:lnTo>
                    <a:pt x="363804" y="14554"/>
                  </a:lnTo>
                  <a:lnTo>
                    <a:pt x="363804" y="385635"/>
                  </a:lnTo>
                  <a:lnTo>
                    <a:pt x="363804" y="393674"/>
                  </a:lnTo>
                  <a:lnTo>
                    <a:pt x="357289" y="400189"/>
                  </a:lnTo>
                  <a:lnTo>
                    <a:pt x="349250" y="400189"/>
                  </a:lnTo>
                  <a:lnTo>
                    <a:pt x="14554" y="400189"/>
                  </a:lnTo>
                  <a:lnTo>
                    <a:pt x="6515" y="400189"/>
                  </a:lnTo>
                  <a:lnTo>
                    <a:pt x="0" y="393674"/>
                  </a:lnTo>
                  <a:lnTo>
                    <a:pt x="0" y="385635"/>
                  </a:lnTo>
                  <a:lnTo>
                    <a:pt x="0" y="14554"/>
                  </a:lnTo>
                  <a:lnTo>
                    <a:pt x="0" y="6527"/>
                  </a:lnTo>
                  <a:lnTo>
                    <a:pt x="6515" y="0"/>
                  </a:lnTo>
                  <a:lnTo>
                    <a:pt x="14554" y="0"/>
                  </a:lnTo>
                  <a:lnTo>
                    <a:pt x="43649" y="0"/>
                  </a:lnTo>
                </a:path>
              </a:pathLst>
            </a:custGeom>
            <a:ln w="25400">
              <a:solidFill>
                <a:srgbClr val="FFFFFF"/>
              </a:solidFill>
            </a:ln>
          </p:spPr>
          <p:txBody>
            <a:bodyPr wrap="square" lIns="0" tIns="0" rIns="0" bIns="0" rtlCol="0"/>
            <a:lstStyle/>
            <a:p>
              <a:endParaRPr sz="2309"/>
            </a:p>
          </p:txBody>
        </p:sp>
        <p:sp>
          <p:nvSpPr>
            <p:cNvPr id="23" name="object 23"/>
            <p:cNvSpPr/>
            <p:nvPr/>
          </p:nvSpPr>
          <p:spPr>
            <a:xfrm>
              <a:off x="4508626" y="4101376"/>
              <a:ext cx="51435" cy="51435"/>
            </a:xfrm>
            <a:custGeom>
              <a:avLst/>
              <a:gdLst/>
              <a:ahLst/>
              <a:cxnLst/>
              <a:rect l="l" t="t" r="r" b="b"/>
              <a:pathLst>
                <a:path w="51435" h="51435">
                  <a:moveTo>
                    <a:pt x="50939" y="0"/>
                  </a:moveTo>
                  <a:lnTo>
                    <a:pt x="0" y="0"/>
                  </a:lnTo>
                  <a:lnTo>
                    <a:pt x="0" y="50939"/>
                  </a:lnTo>
                  <a:lnTo>
                    <a:pt x="50939" y="50939"/>
                  </a:lnTo>
                  <a:lnTo>
                    <a:pt x="50939" y="0"/>
                  </a:lnTo>
                  <a:close/>
                </a:path>
              </a:pathLst>
            </a:custGeom>
            <a:ln w="25400">
              <a:solidFill>
                <a:srgbClr val="FFFFFF"/>
              </a:solidFill>
            </a:ln>
          </p:spPr>
          <p:txBody>
            <a:bodyPr wrap="square" lIns="0" tIns="0" rIns="0" bIns="0" rtlCol="0"/>
            <a:lstStyle/>
            <a:p>
              <a:endParaRPr sz="2309"/>
            </a:p>
          </p:txBody>
        </p:sp>
        <p:sp>
          <p:nvSpPr>
            <p:cNvPr id="24" name="object 24"/>
            <p:cNvSpPr/>
            <p:nvPr/>
          </p:nvSpPr>
          <p:spPr>
            <a:xfrm>
              <a:off x="4610493" y="4123208"/>
              <a:ext cx="87630" cy="0"/>
            </a:xfrm>
            <a:custGeom>
              <a:avLst/>
              <a:gdLst/>
              <a:ahLst/>
              <a:cxnLst/>
              <a:rect l="l" t="t" r="r" b="b"/>
              <a:pathLst>
                <a:path w="87629">
                  <a:moveTo>
                    <a:pt x="0" y="0"/>
                  </a:moveTo>
                  <a:lnTo>
                    <a:pt x="87312" y="0"/>
                  </a:lnTo>
                </a:path>
              </a:pathLst>
            </a:custGeom>
            <a:ln w="25400">
              <a:solidFill>
                <a:srgbClr val="FFFFFF"/>
              </a:solidFill>
            </a:ln>
          </p:spPr>
          <p:txBody>
            <a:bodyPr wrap="square" lIns="0" tIns="0" rIns="0" bIns="0" rtlCol="0"/>
            <a:lstStyle/>
            <a:p>
              <a:endParaRPr sz="2309"/>
            </a:p>
          </p:txBody>
        </p:sp>
        <p:sp>
          <p:nvSpPr>
            <p:cNvPr id="25" name="object 25"/>
            <p:cNvSpPr/>
            <p:nvPr/>
          </p:nvSpPr>
          <p:spPr>
            <a:xfrm>
              <a:off x="4508639" y="3999522"/>
              <a:ext cx="51435" cy="43815"/>
            </a:xfrm>
            <a:custGeom>
              <a:avLst/>
              <a:gdLst/>
              <a:ahLst/>
              <a:cxnLst/>
              <a:rect l="l" t="t" r="r" b="b"/>
              <a:pathLst>
                <a:path w="51435" h="43814">
                  <a:moveTo>
                    <a:pt x="0" y="21831"/>
                  </a:moveTo>
                  <a:lnTo>
                    <a:pt x="21831" y="43662"/>
                  </a:lnTo>
                  <a:lnTo>
                    <a:pt x="50939" y="0"/>
                  </a:lnTo>
                </a:path>
              </a:pathLst>
            </a:custGeom>
            <a:ln w="25400">
              <a:solidFill>
                <a:srgbClr val="FFFFFF"/>
              </a:solidFill>
            </a:ln>
          </p:spPr>
          <p:txBody>
            <a:bodyPr wrap="square" lIns="0" tIns="0" rIns="0" bIns="0" rtlCol="0"/>
            <a:lstStyle/>
            <a:p>
              <a:endParaRPr sz="2309"/>
            </a:p>
          </p:txBody>
        </p:sp>
        <p:sp>
          <p:nvSpPr>
            <p:cNvPr id="26" name="object 26"/>
            <p:cNvSpPr/>
            <p:nvPr/>
          </p:nvSpPr>
          <p:spPr>
            <a:xfrm>
              <a:off x="4610493" y="4028630"/>
              <a:ext cx="87630" cy="0"/>
            </a:xfrm>
            <a:custGeom>
              <a:avLst/>
              <a:gdLst/>
              <a:ahLst/>
              <a:cxnLst/>
              <a:rect l="l" t="t" r="r" b="b"/>
              <a:pathLst>
                <a:path w="87629">
                  <a:moveTo>
                    <a:pt x="0" y="0"/>
                  </a:moveTo>
                  <a:lnTo>
                    <a:pt x="87312" y="0"/>
                  </a:lnTo>
                </a:path>
              </a:pathLst>
            </a:custGeom>
            <a:ln w="25400">
              <a:solidFill>
                <a:srgbClr val="FFFFFF"/>
              </a:solidFill>
            </a:ln>
          </p:spPr>
          <p:txBody>
            <a:bodyPr wrap="square" lIns="0" tIns="0" rIns="0" bIns="0" rtlCol="0"/>
            <a:lstStyle/>
            <a:p>
              <a:endParaRPr sz="2309"/>
            </a:p>
          </p:txBody>
        </p:sp>
        <p:sp>
          <p:nvSpPr>
            <p:cNvPr id="27" name="object 27"/>
            <p:cNvSpPr/>
            <p:nvPr/>
          </p:nvSpPr>
          <p:spPr>
            <a:xfrm>
              <a:off x="4508639" y="3904919"/>
              <a:ext cx="51435" cy="43815"/>
            </a:xfrm>
            <a:custGeom>
              <a:avLst/>
              <a:gdLst/>
              <a:ahLst/>
              <a:cxnLst/>
              <a:rect l="l" t="t" r="r" b="b"/>
              <a:pathLst>
                <a:path w="51435" h="43814">
                  <a:moveTo>
                    <a:pt x="0" y="21831"/>
                  </a:moveTo>
                  <a:lnTo>
                    <a:pt x="21831" y="43662"/>
                  </a:lnTo>
                  <a:lnTo>
                    <a:pt x="50939" y="0"/>
                  </a:lnTo>
                </a:path>
              </a:pathLst>
            </a:custGeom>
            <a:ln w="25400">
              <a:solidFill>
                <a:srgbClr val="FFFFFF"/>
              </a:solidFill>
            </a:ln>
          </p:spPr>
          <p:txBody>
            <a:bodyPr wrap="square" lIns="0" tIns="0" rIns="0" bIns="0" rtlCol="0"/>
            <a:lstStyle/>
            <a:p>
              <a:endParaRPr sz="2309"/>
            </a:p>
          </p:txBody>
        </p:sp>
        <p:sp>
          <p:nvSpPr>
            <p:cNvPr id="28" name="object 28"/>
            <p:cNvSpPr/>
            <p:nvPr/>
          </p:nvSpPr>
          <p:spPr>
            <a:xfrm>
              <a:off x="4610493" y="3934041"/>
              <a:ext cx="87630" cy="0"/>
            </a:xfrm>
            <a:custGeom>
              <a:avLst/>
              <a:gdLst/>
              <a:ahLst/>
              <a:cxnLst/>
              <a:rect l="l" t="t" r="r" b="b"/>
              <a:pathLst>
                <a:path w="87629">
                  <a:moveTo>
                    <a:pt x="0" y="0"/>
                  </a:moveTo>
                  <a:lnTo>
                    <a:pt x="87312" y="0"/>
                  </a:lnTo>
                </a:path>
              </a:pathLst>
            </a:custGeom>
            <a:ln w="25400">
              <a:solidFill>
                <a:srgbClr val="FFFFFF"/>
              </a:solidFill>
            </a:ln>
          </p:spPr>
          <p:txBody>
            <a:bodyPr wrap="square" lIns="0" tIns="0" rIns="0" bIns="0" rtlCol="0"/>
            <a:lstStyle/>
            <a:p>
              <a:endParaRPr sz="2309"/>
            </a:p>
          </p:txBody>
        </p:sp>
        <p:sp>
          <p:nvSpPr>
            <p:cNvPr id="29" name="object 29"/>
            <p:cNvSpPr/>
            <p:nvPr/>
          </p:nvSpPr>
          <p:spPr>
            <a:xfrm>
              <a:off x="4491202" y="3132759"/>
              <a:ext cx="351155" cy="198120"/>
            </a:xfrm>
            <a:custGeom>
              <a:avLst/>
              <a:gdLst/>
              <a:ahLst/>
              <a:cxnLst/>
              <a:rect l="l" t="t" r="r" b="b"/>
              <a:pathLst>
                <a:path w="351154" h="198120">
                  <a:moveTo>
                    <a:pt x="242811" y="0"/>
                  </a:moveTo>
                  <a:lnTo>
                    <a:pt x="220288" y="20105"/>
                  </a:lnTo>
                  <a:lnTo>
                    <a:pt x="208314" y="30492"/>
                  </a:lnTo>
                  <a:lnTo>
                    <a:pt x="202870" y="34479"/>
                  </a:lnTo>
                  <a:lnTo>
                    <a:pt x="199936" y="35382"/>
                  </a:lnTo>
                  <a:lnTo>
                    <a:pt x="184731" y="32526"/>
                  </a:lnTo>
                  <a:lnTo>
                    <a:pt x="161948" y="24263"/>
                  </a:lnTo>
                  <a:lnTo>
                    <a:pt x="139373" y="15161"/>
                  </a:lnTo>
                  <a:lnTo>
                    <a:pt x="124790" y="9791"/>
                  </a:lnTo>
                  <a:lnTo>
                    <a:pt x="101910" y="13737"/>
                  </a:lnTo>
                  <a:lnTo>
                    <a:pt x="61361" y="25952"/>
                  </a:lnTo>
                  <a:lnTo>
                    <a:pt x="21329" y="41063"/>
                  </a:lnTo>
                  <a:lnTo>
                    <a:pt x="0" y="53695"/>
                  </a:lnTo>
                  <a:lnTo>
                    <a:pt x="814" y="65753"/>
                  </a:lnTo>
                  <a:lnTo>
                    <a:pt x="12561" y="79524"/>
                  </a:lnTo>
                  <a:lnTo>
                    <a:pt x="31455" y="90175"/>
                  </a:lnTo>
                  <a:lnTo>
                    <a:pt x="53708" y="92875"/>
                  </a:lnTo>
                  <a:lnTo>
                    <a:pt x="78392" y="88351"/>
                  </a:lnTo>
                  <a:lnTo>
                    <a:pt x="104220" y="83119"/>
                  </a:lnTo>
                  <a:lnTo>
                    <a:pt x="126837" y="81057"/>
                  </a:lnTo>
                  <a:lnTo>
                    <a:pt x="141884" y="86042"/>
                  </a:lnTo>
                  <a:lnTo>
                    <a:pt x="164262" y="108845"/>
                  </a:lnTo>
                  <a:lnTo>
                    <a:pt x="195021" y="140268"/>
                  </a:lnTo>
                  <a:lnTo>
                    <a:pt x="227284" y="172553"/>
                  </a:lnTo>
                  <a:lnTo>
                    <a:pt x="254177" y="197942"/>
                  </a:lnTo>
                  <a:lnTo>
                    <a:pt x="279577" y="192978"/>
                  </a:lnTo>
                  <a:lnTo>
                    <a:pt x="311559" y="160959"/>
                  </a:lnTo>
                  <a:lnTo>
                    <a:pt x="338945" y="124883"/>
                  </a:lnTo>
                  <a:lnTo>
                    <a:pt x="350558" y="107746"/>
                  </a:lnTo>
                </a:path>
              </a:pathLst>
            </a:custGeom>
            <a:ln w="25400">
              <a:solidFill>
                <a:srgbClr val="FFFFFF"/>
              </a:solidFill>
            </a:ln>
          </p:spPr>
          <p:txBody>
            <a:bodyPr wrap="square" lIns="0" tIns="0" rIns="0" bIns="0" rtlCol="0"/>
            <a:lstStyle/>
            <a:p>
              <a:endParaRPr sz="2309"/>
            </a:p>
          </p:txBody>
        </p:sp>
        <p:sp>
          <p:nvSpPr>
            <p:cNvPr id="30" name="object 30"/>
            <p:cNvSpPr/>
            <p:nvPr/>
          </p:nvSpPr>
          <p:spPr>
            <a:xfrm>
              <a:off x="4354747" y="3272404"/>
              <a:ext cx="372319" cy="193301"/>
            </a:xfrm>
            <a:prstGeom prst="rect">
              <a:avLst/>
            </a:prstGeom>
            <a:blipFill>
              <a:blip r:embed="rId8" cstate="print"/>
              <a:stretch>
                <a:fillRect/>
              </a:stretch>
            </a:blipFill>
          </p:spPr>
          <p:txBody>
            <a:bodyPr wrap="square" lIns="0" tIns="0" rIns="0" bIns="0" rtlCol="0"/>
            <a:lstStyle/>
            <a:p>
              <a:endParaRPr sz="2309"/>
            </a:p>
          </p:txBody>
        </p:sp>
        <p:sp>
          <p:nvSpPr>
            <p:cNvPr id="31" name="object 31"/>
            <p:cNvSpPr/>
            <p:nvPr/>
          </p:nvSpPr>
          <p:spPr>
            <a:xfrm>
              <a:off x="4520056" y="3330702"/>
              <a:ext cx="234315" cy="142240"/>
            </a:xfrm>
            <a:custGeom>
              <a:avLst/>
              <a:gdLst/>
              <a:ahLst/>
              <a:cxnLst/>
              <a:rect l="l" t="t" r="r" b="b"/>
              <a:pathLst>
                <a:path w="234314" h="142239">
                  <a:moveTo>
                    <a:pt x="0" y="107238"/>
                  </a:moveTo>
                  <a:lnTo>
                    <a:pt x="6705" y="114033"/>
                  </a:lnTo>
                  <a:lnTo>
                    <a:pt x="23177" y="130505"/>
                  </a:lnTo>
                  <a:lnTo>
                    <a:pt x="41560" y="141818"/>
                  </a:lnTo>
                  <a:lnTo>
                    <a:pt x="58405" y="140639"/>
                  </a:lnTo>
                  <a:lnTo>
                    <a:pt x="72810" y="130840"/>
                  </a:lnTo>
                  <a:lnTo>
                    <a:pt x="83870" y="116293"/>
                  </a:lnTo>
                  <a:lnTo>
                    <a:pt x="101338" y="120822"/>
                  </a:lnTo>
                  <a:lnTo>
                    <a:pt x="118016" y="117878"/>
                  </a:lnTo>
                  <a:lnTo>
                    <a:pt x="132096" y="109357"/>
                  </a:lnTo>
                  <a:lnTo>
                    <a:pt x="141770" y="97154"/>
                  </a:lnTo>
                  <a:lnTo>
                    <a:pt x="162557" y="100576"/>
                  </a:lnTo>
                  <a:lnTo>
                    <a:pt x="179741" y="92944"/>
                  </a:lnTo>
                  <a:lnTo>
                    <a:pt x="191074" y="79759"/>
                  </a:lnTo>
                  <a:lnTo>
                    <a:pt x="194310" y="66522"/>
                  </a:lnTo>
                  <a:lnTo>
                    <a:pt x="215461" y="59410"/>
                  </a:lnTo>
                  <a:lnTo>
                    <a:pt x="229703" y="43405"/>
                  </a:lnTo>
                  <a:lnTo>
                    <a:pt x="233998" y="22327"/>
                  </a:lnTo>
                  <a:lnTo>
                    <a:pt x="225310" y="0"/>
                  </a:lnTo>
                </a:path>
              </a:pathLst>
            </a:custGeom>
            <a:ln w="25400">
              <a:solidFill>
                <a:srgbClr val="FFFFFF"/>
              </a:solidFill>
            </a:ln>
          </p:spPr>
          <p:txBody>
            <a:bodyPr wrap="square" lIns="0" tIns="0" rIns="0" bIns="0" rtlCol="0"/>
            <a:lstStyle/>
            <a:p>
              <a:endParaRPr sz="2309"/>
            </a:p>
          </p:txBody>
        </p:sp>
        <p:sp>
          <p:nvSpPr>
            <p:cNvPr id="32" name="object 32"/>
            <p:cNvSpPr/>
            <p:nvPr/>
          </p:nvSpPr>
          <p:spPr>
            <a:xfrm>
              <a:off x="4346117" y="3251289"/>
              <a:ext cx="37465" cy="48895"/>
            </a:xfrm>
            <a:custGeom>
              <a:avLst/>
              <a:gdLst/>
              <a:ahLst/>
              <a:cxnLst/>
              <a:rect l="l" t="t" r="r" b="b"/>
              <a:pathLst>
                <a:path w="37464" h="48895">
                  <a:moveTo>
                    <a:pt x="0" y="0"/>
                  </a:moveTo>
                  <a:lnTo>
                    <a:pt x="23012" y="23850"/>
                  </a:lnTo>
                  <a:lnTo>
                    <a:pt x="25406" y="30234"/>
                  </a:lnTo>
                  <a:lnTo>
                    <a:pt x="28727" y="36620"/>
                  </a:lnTo>
                  <a:lnTo>
                    <a:pt x="32695" y="42777"/>
                  </a:lnTo>
                  <a:lnTo>
                    <a:pt x="37033" y="48475"/>
                  </a:lnTo>
                </a:path>
              </a:pathLst>
            </a:custGeom>
            <a:ln w="25400">
              <a:solidFill>
                <a:srgbClr val="FFFFFF"/>
              </a:solidFill>
            </a:ln>
          </p:spPr>
          <p:txBody>
            <a:bodyPr wrap="square" lIns="0" tIns="0" rIns="0" bIns="0" rtlCol="0"/>
            <a:lstStyle/>
            <a:p>
              <a:endParaRPr sz="2309"/>
            </a:p>
          </p:txBody>
        </p:sp>
        <p:sp>
          <p:nvSpPr>
            <p:cNvPr id="33" name="object 33"/>
            <p:cNvSpPr/>
            <p:nvPr/>
          </p:nvSpPr>
          <p:spPr>
            <a:xfrm>
              <a:off x="4453902" y="3145993"/>
              <a:ext cx="39370" cy="39370"/>
            </a:xfrm>
            <a:custGeom>
              <a:avLst/>
              <a:gdLst/>
              <a:ahLst/>
              <a:cxnLst/>
              <a:rect l="l" t="t" r="r" b="b"/>
              <a:pathLst>
                <a:path w="39370" h="39369">
                  <a:moveTo>
                    <a:pt x="38773" y="38798"/>
                  </a:moveTo>
                  <a:lnTo>
                    <a:pt x="0" y="0"/>
                  </a:lnTo>
                </a:path>
              </a:pathLst>
            </a:custGeom>
            <a:ln w="25400">
              <a:solidFill>
                <a:srgbClr val="FFFFFF"/>
              </a:solidFill>
            </a:ln>
          </p:spPr>
          <p:txBody>
            <a:bodyPr wrap="square" lIns="0" tIns="0" rIns="0" bIns="0" rtlCol="0"/>
            <a:lstStyle/>
            <a:p>
              <a:endParaRPr sz="2309"/>
            </a:p>
          </p:txBody>
        </p:sp>
        <p:sp>
          <p:nvSpPr>
            <p:cNvPr id="34" name="object 34"/>
            <p:cNvSpPr/>
            <p:nvPr/>
          </p:nvSpPr>
          <p:spPr>
            <a:xfrm>
              <a:off x="4393463" y="3324390"/>
              <a:ext cx="34290" cy="35560"/>
            </a:xfrm>
            <a:custGeom>
              <a:avLst/>
              <a:gdLst/>
              <a:ahLst/>
              <a:cxnLst/>
              <a:rect l="l" t="t" r="r" b="b"/>
              <a:pathLst>
                <a:path w="34289" h="35560">
                  <a:moveTo>
                    <a:pt x="33832" y="0"/>
                  </a:moveTo>
                  <a:lnTo>
                    <a:pt x="0" y="34937"/>
                  </a:lnTo>
                </a:path>
                <a:path w="34289" h="35560">
                  <a:moveTo>
                    <a:pt x="33832" y="0"/>
                  </a:moveTo>
                  <a:lnTo>
                    <a:pt x="0" y="34937"/>
                  </a:lnTo>
                </a:path>
              </a:pathLst>
            </a:custGeom>
            <a:ln w="25400">
              <a:solidFill>
                <a:srgbClr val="FFFFFF"/>
              </a:solidFill>
            </a:ln>
          </p:spPr>
          <p:txBody>
            <a:bodyPr wrap="square" lIns="0" tIns="0" rIns="0" bIns="0" rtlCol="0"/>
            <a:lstStyle/>
            <a:p>
              <a:endParaRPr sz="2309"/>
            </a:p>
          </p:txBody>
        </p:sp>
        <p:sp>
          <p:nvSpPr>
            <p:cNvPr id="35" name="object 35"/>
            <p:cNvSpPr/>
            <p:nvPr/>
          </p:nvSpPr>
          <p:spPr>
            <a:xfrm>
              <a:off x="4427842" y="3358781"/>
              <a:ext cx="34290" cy="35560"/>
            </a:xfrm>
            <a:custGeom>
              <a:avLst/>
              <a:gdLst/>
              <a:ahLst/>
              <a:cxnLst/>
              <a:rect l="l" t="t" r="r" b="b"/>
              <a:pathLst>
                <a:path w="34289" h="35560">
                  <a:moveTo>
                    <a:pt x="33845" y="0"/>
                  </a:moveTo>
                  <a:lnTo>
                    <a:pt x="0" y="34937"/>
                  </a:lnTo>
                </a:path>
              </a:pathLst>
            </a:custGeom>
            <a:ln w="25400">
              <a:solidFill>
                <a:srgbClr val="FFFFFF"/>
              </a:solidFill>
            </a:ln>
          </p:spPr>
          <p:txBody>
            <a:bodyPr wrap="square" lIns="0" tIns="0" rIns="0" bIns="0" rtlCol="0"/>
            <a:lstStyle/>
            <a:p>
              <a:endParaRPr sz="2309"/>
            </a:p>
          </p:txBody>
        </p:sp>
        <p:sp>
          <p:nvSpPr>
            <p:cNvPr id="36" name="object 36"/>
            <p:cNvSpPr/>
            <p:nvPr/>
          </p:nvSpPr>
          <p:spPr>
            <a:xfrm>
              <a:off x="4462233" y="3393173"/>
              <a:ext cx="34290" cy="34925"/>
            </a:xfrm>
            <a:custGeom>
              <a:avLst/>
              <a:gdLst/>
              <a:ahLst/>
              <a:cxnLst/>
              <a:rect l="l" t="t" r="r" b="b"/>
              <a:pathLst>
                <a:path w="34289" h="34925">
                  <a:moveTo>
                    <a:pt x="33832" y="0"/>
                  </a:moveTo>
                  <a:lnTo>
                    <a:pt x="0" y="34924"/>
                  </a:lnTo>
                </a:path>
              </a:pathLst>
            </a:custGeom>
            <a:ln w="25400">
              <a:solidFill>
                <a:srgbClr val="FFFFFF"/>
              </a:solidFill>
            </a:ln>
          </p:spPr>
          <p:txBody>
            <a:bodyPr wrap="square" lIns="0" tIns="0" rIns="0" bIns="0" rtlCol="0"/>
            <a:lstStyle/>
            <a:p>
              <a:endParaRPr sz="2309"/>
            </a:p>
          </p:txBody>
        </p:sp>
        <p:sp>
          <p:nvSpPr>
            <p:cNvPr id="37" name="object 37"/>
            <p:cNvSpPr/>
            <p:nvPr/>
          </p:nvSpPr>
          <p:spPr>
            <a:xfrm>
              <a:off x="4558575" y="1991525"/>
              <a:ext cx="256600" cy="256609"/>
            </a:xfrm>
            <a:prstGeom prst="rect">
              <a:avLst/>
            </a:prstGeom>
            <a:blipFill>
              <a:blip r:embed="rId9" cstate="print"/>
              <a:stretch>
                <a:fillRect/>
              </a:stretch>
            </a:blipFill>
          </p:spPr>
          <p:txBody>
            <a:bodyPr wrap="square" lIns="0" tIns="0" rIns="0" bIns="0" rtlCol="0"/>
            <a:lstStyle/>
            <a:p>
              <a:endParaRPr sz="2309"/>
            </a:p>
          </p:txBody>
        </p:sp>
        <p:sp>
          <p:nvSpPr>
            <p:cNvPr id="38" name="object 38"/>
            <p:cNvSpPr/>
            <p:nvPr/>
          </p:nvSpPr>
          <p:spPr>
            <a:xfrm>
              <a:off x="4418533" y="1851482"/>
              <a:ext cx="351790" cy="252095"/>
            </a:xfrm>
            <a:custGeom>
              <a:avLst/>
              <a:gdLst/>
              <a:ahLst/>
              <a:cxnLst/>
              <a:rect l="l" t="t" r="r" b="b"/>
              <a:pathLst>
                <a:path w="351789" h="252094">
                  <a:moveTo>
                    <a:pt x="326529" y="251180"/>
                  </a:moveTo>
                  <a:lnTo>
                    <a:pt x="336312" y="249205"/>
                  </a:lnTo>
                  <a:lnTo>
                    <a:pt x="344301" y="243820"/>
                  </a:lnTo>
                  <a:lnTo>
                    <a:pt x="349687" y="235835"/>
                  </a:lnTo>
                  <a:lnTo>
                    <a:pt x="351663" y="226059"/>
                  </a:lnTo>
                  <a:lnTo>
                    <a:pt x="351663" y="25107"/>
                  </a:lnTo>
                  <a:lnTo>
                    <a:pt x="349687" y="15334"/>
                  </a:lnTo>
                  <a:lnTo>
                    <a:pt x="344301" y="7353"/>
                  </a:lnTo>
                  <a:lnTo>
                    <a:pt x="336312" y="1972"/>
                  </a:lnTo>
                  <a:lnTo>
                    <a:pt x="326529" y="0"/>
                  </a:lnTo>
                  <a:lnTo>
                    <a:pt x="25120" y="0"/>
                  </a:lnTo>
                  <a:lnTo>
                    <a:pt x="15339" y="1972"/>
                  </a:lnTo>
                  <a:lnTo>
                    <a:pt x="7354" y="7353"/>
                  </a:lnTo>
                  <a:lnTo>
                    <a:pt x="1973" y="15334"/>
                  </a:lnTo>
                  <a:lnTo>
                    <a:pt x="0" y="25107"/>
                  </a:lnTo>
                  <a:lnTo>
                    <a:pt x="0" y="220624"/>
                  </a:lnTo>
                  <a:lnTo>
                    <a:pt x="2472" y="232795"/>
                  </a:lnTo>
                  <a:lnTo>
                    <a:pt x="9209" y="242704"/>
                  </a:lnTo>
                  <a:lnTo>
                    <a:pt x="19186" y="249340"/>
                  </a:lnTo>
                  <a:lnTo>
                    <a:pt x="31381" y="251688"/>
                  </a:lnTo>
                  <a:lnTo>
                    <a:pt x="81915" y="251180"/>
                  </a:lnTo>
                  <a:lnTo>
                    <a:pt x="175831" y="251180"/>
                  </a:lnTo>
                </a:path>
              </a:pathLst>
            </a:custGeom>
            <a:ln w="25399">
              <a:solidFill>
                <a:srgbClr val="FFFFFF"/>
              </a:solidFill>
            </a:ln>
          </p:spPr>
          <p:txBody>
            <a:bodyPr wrap="square" lIns="0" tIns="0" rIns="0" bIns="0" rtlCol="0"/>
            <a:lstStyle/>
            <a:p>
              <a:endParaRPr sz="2309"/>
            </a:p>
          </p:txBody>
        </p:sp>
        <p:sp>
          <p:nvSpPr>
            <p:cNvPr id="39" name="object 39"/>
            <p:cNvSpPr/>
            <p:nvPr/>
          </p:nvSpPr>
          <p:spPr>
            <a:xfrm>
              <a:off x="4493882" y="1939404"/>
              <a:ext cx="201295" cy="0"/>
            </a:xfrm>
            <a:custGeom>
              <a:avLst/>
              <a:gdLst/>
              <a:ahLst/>
              <a:cxnLst/>
              <a:rect l="l" t="t" r="r" b="b"/>
              <a:pathLst>
                <a:path w="201295">
                  <a:moveTo>
                    <a:pt x="0" y="0"/>
                  </a:moveTo>
                  <a:lnTo>
                    <a:pt x="200952" y="0"/>
                  </a:lnTo>
                </a:path>
              </a:pathLst>
            </a:custGeom>
            <a:ln w="25400">
              <a:solidFill>
                <a:srgbClr val="FFFFFF"/>
              </a:solidFill>
            </a:ln>
          </p:spPr>
          <p:txBody>
            <a:bodyPr wrap="square" lIns="0" tIns="0" rIns="0" bIns="0" rtlCol="0"/>
            <a:lstStyle/>
            <a:p>
              <a:endParaRPr sz="2309"/>
            </a:p>
          </p:txBody>
        </p:sp>
        <p:sp>
          <p:nvSpPr>
            <p:cNvPr id="40" name="object 40"/>
            <p:cNvSpPr/>
            <p:nvPr/>
          </p:nvSpPr>
          <p:spPr>
            <a:xfrm>
              <a:off x="4493882" y="2002193"/>
              <a:ext cx="38100" cy="0"/>
            </a:xfrm>
            <a:custGeom>
              <a:avLst/>
              <a:gdLst/>
              <a:ahLst/>
              <a:cxnLst/>
              <a:rect l="l" t="t" r="r" b="b"/>
              <a:pathLst>
                <a:path w="38100">
                  <a:moveTo>
                    <a:pt x="0" y="0"/>
                  </a:moveTo>
                  <a:lnTo>
                    <a:pt x="37680" y="0"/>
                  </a:lnTo>
                </a:path>
              </a:pathLst>
            </a:custGeom>
            <a:ln w="25400">
              <a:solidFill>
                <a:srgbClr val="FFFFFF"/>
              </a:solidFill>
            </a:ln>
          </p:spPr>
          <p:txBody>
            <a:bodyPr wrap="square" lIns="0" tIns="0" rIns="0" bIns="0" rtlCol="0"/>
            <a:lstStyle/>
            <a:p>
              <a:endParaRPr sz="2309"/>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775" y="-9526"/>
            <a:ext cx="12191489" cy="6867526"/>
            <a:chOff x="0" y="-8125"/>
            <a:chExt cx="7559992" cy="5354126"/>
          </a:xfrm>
        </p:grpSpPr>
        <p:sp>
          <p:nvSpPr>
            <p:cNvPr id="3" name="object 3"/>
            <p:cNvSpPr/>
            <p:nvPr/>
          </p:nvSpPr>
          <p:spPr>
            <a:xfrm>
              <a:off x="0" y="0"/>
              <a:ext cx="7559992" cy="5346001"/>
            </a:xfrm>
            <a:prstGeom prst="rect">
              <a:avLst/>
            </a:prstGeom>
            <a:blipFill>
              <a:blip r:embed="rId2" cstate="print"/>
              <a:stretch>
                <a:fillRect/>
              </a:stretch>
            </a:blipFill>
          </p:spPr>
          <p:txBody>
            <a:bodyPr wrap="square" lIns="0" tIns="0" rIns="0" bIns="0" rtlCol="0"/>
            <a:lstStyle/>
            <a:p>
              <a:endParaRPr sz="2309"/>
            </a:p>
          </p:txBody>
        </p:sp>
        <p:sp>
          <p:nvSpPr>
            <p:cNvPr id="4" name="object 4"/>
            <p:cNvSpPr/>
            <p:nvPr/>
          </p:nvSpPr>
          <p:spPr>
            <a:xfrm>
              <a:off x="0" y="-8125"/>
              <a:ext cx="2756214" cy="5342930"/>
            </a:xfrm>
            <a:custGeom>
              <a:avLst/>
              <a:gdLst/>
              <a:ahLst/>
              <a:cxnLst/>
              <a:rect l="l" t="t" r="r" b="b"/>
              <a:pathLst>
                <a:path w="3154679" h="5346065">
                  <a:moveTo>
                    <a:pt x="3154108" y="0"/>
                  </a:moveTo>
                  <a:lnTo>
                    <a:pt x="0" y="0"/>
                  </a:lnTo>
                  <a:lnTo>
                    <a:pt x="0" y="5345988"/>
                  </a:lnTo>
                  <a:lnTo>
                    <a:pt x="3154108" y="5345988"/>
                  </a:lnTo>
                  <a:lnTo>
                    <a:pt x="3154108" y="0"/>
                  </a:lnTo>
                  <a:close/>
                </a:path>
              </a:pathLst>
            </a:custGeom>
            <a:solidFill>
              <a:srgbClr val="002F6C"/>
            </a:solidFill>
          </p:spPr>
          <p:txBody>
            <a:bodyPr wrap="square" lIns="0" tIns="0" rIns="0" bIns="0" rtlCol="0"/>
            <a:lstStyle/>
            <a:p>
              <a:endParaRPr sz="2309"/>
            </a:p>
          </p:txBody>
        </p:sp>
      </p:grpSp>
      <p:sp>
        <p:nvSpPr>
          <p:cNvPr id="5" name="object 5"/>
          <p:cNvSpPr txBox="1">
            <a:spLocks noGrp="1"/>
          </p:cNvSpPr>
          <p:nvPr>
            <p:ph type="title"/>
          </p:nvPr>
        </p:nvSpPr>
        <p:spPr>
          <a:xfrm>
            <a:off x="1311125" y="423956"/>
            <a:ext cx="3238410" cy="1477930"/>
          </a:xfrm>
          <a:prstGeom prst="rect">
            <a:avLst/>
          </a:prstGeom>
        </p:spPr>
        <p:txBody>
          <a:bodyPr vert="horz" wrap="square" lIns="0" tIns="92037" rIns="0" bIns="0" rtlCol="0" anchor="ctr">
            <a:spAutoFit/>
          </a:bodyPr>
          <a:lstStyle/>
          <a:p>
            <a:pPr marL="16290" marR="6516">
              <a:lnSpc>
                <a:spcPts val="3553"/>
              </a:lnSpc>
              <a:spcBef>
                <a:spcPts val="725"/>
              </a:spcBef>
            </a:pPr>
            <a:r>
              <a:rPr sz="3399" b="1" spc="32" dirty="0">
                <a:solidFill>
                  <a:schemeClr val="bg1"/>
                </a:solidFill>
              </a:rPr>
              <a:t>NEW </a:t>
            </a:r>
            <a:r>
              <a:rPr sz="3399" b="1" spc="-231" dirty="0">
                <a:solidFill>
                  <a:schemeClr val="bg1"/>
                </a:solidFill>
              </a:rPr>
              <a:t>RISK  </a:t>
            </a:r>
            <a:r>
              <a:rPr sz="3399" b="1" spc="-192" dirty="0">
                <a:solidFill>
                  <a:schemeClr val="bg1"/>
                </a:solidFill>
              </a:rPr>
              <a:t>CATEGORY:  </a:t>
            </a:r>
            <a:r>
              <a:rPr sz="3399" b="1" spc="-199" dirty="0">
                <a:solidFill>
                  <a:schemeClr val="bg1"/>
                </a:solidFill>
              </a:rPr>
              <a:t>SUB</a:t>
            </a:r>
            <a:r>
              <a:rPr sz="3399" b="1" spc="-276" dirty="0">
                <a:solidFill>
                  <a:schemeClr val="bg1"/>
                </a:solidFill>
              </a:rPr>
              <a:t>S</a:t>
            </a:r>
            <a:r>
              <a:rPr sz="3399" b="1" spc="-462" dirty="0">
                <a:solidFill>
                  <a:schemeClr val="bg1"/>
                </a:solidFill>
              </a:rPr>
              <a:t>T</a:t>
            </a:r>
            <a:r>
              <a:rPr sz="3399" b="1" spc="-77" dirty="0">
                <a:solidFill>
                  <a:schemeClr val="bg1"/>
                </a:solidFill>
              </a:rPr>
              <a:t>ANTIAL</a:t>
            </a:r>
            <a:endParaRPr sz="3399" b="1" dirty="0">
              <a:solidFill>
                <a:schemeClr val="bg1"/>
              </a:solidFill>
            </a:endParaRPr>
          </a:p>
        </p:txBody>
      </p:sp>
      <p:sp>
        <p:nvSpPr>
          <p:cNvPr id="6" name="object 6"/>
          <p:cNvSpPr txBox="1"/>
          <p:nvPr/>
        </p:nvSpPr>
        <p:spPr>
          <a:xfrm>
            <a:off x="1176829" y="2150465"/>
            <a:ext cx="3121938" cy="3728556"/>
          </a:xfrm>
          <a:prstGeom prst="rect">
            <a:avLst/>
          </a:prstGeom>
        </p:spPr>
        <p:txBody>
          <a:bodyPr vert="horz" wrap="square" lIns="0" tIns="16290" rIns="0" bIns="0" rtlCol="0">
            <a:spAutoFit/>
          </a:bodyPr>
          <a:lstStyle/>
          <a:p>
            <a:pPr marL="219104" marR="6516" indent="-203629">
              <a:lnSpc>
                <a:spcPct val="99700"/>
              </a:lnSpc>
              <a:spcBef>
                <a:spcPts val="128"/>
              </a:spcBef>
              <a:buChar char="•"/>
              <a:tabLst>
                <a:tab pos="219919" algn="l"/>
              </a:tabLst>
            </a:pPr>
            <a:r>
              <a:rPr sz="1732" baseline="3086" dirty="0">
                <a:solidFill>
                  <a:srgbClr val="FFFFFF"/>
                </a:solidFill>
                <a:latin typeface="Verdana"/>
                <a:cs typeface="Verdana"/>
              </a:rPr>
              <a:t>Projects </a:t>
            </a:r>
            <a:r>
              <a:rPr sz="1732" spc="9" baseline="3086" dirty="0">
                <a:solidFill>
                  <a:srgbClr val="FFFFFF"/>
                </a:solidFill>
                <a:latin typeface="Verdana"/>
                <a:cs typeface="Verdana"/>
              </a:rPr>
              <a:t>with </a:t>
            </a:r>
            <a:r>
              <a:rPr sz="1732" spc="-19" baseline="3086" dirty="0">
                <a:solidFill>
                  <a:srgbClr val="FFFFFF"/>
                </a:solidFill>
                <a:latin typeface="Verdana"/>
                <a:cs typeface="Verdana"/>
              </a:rPr>
              <a:t>more </a:t>
            </a:r>
            <a:r>
              <a:rPr sz="1732" spc="-9" baseline="3086" dirty="0">
                <a:solidFill>
                  <a:srgbClr val="FFFFFF"/>
                </a:solidFill>
                <a:latin typeface="Verdana"/>
                <a:cs typeface="Verdana"/>
              </a:rPr>
              <a:t>varied/complex </a:t>
            </a:r>
            <a:r>
              <a:rPr sz="1154" spc="-6" dirty="0">
                <a:solidFill>
                  <a:srgbClr val="FFFFFF"/>
                </a:solidFill>
                <a:latin typeface="Verdana"/>
                <a:cs typeface="Verdana"/>
              </a:rPr>
              <a:t> </a:t>
            </a:r>
            <a:r>
              <a:rPr sz="1154" dirty="0">
                <a:solidFill>
                  <a:srgbClr val="FFFFFF"/>
                </a:solidFill>
                <a:latin typeface="Verdana"/>
                <a:cs typeface="Verdana"/>
              </a:rPr>
              <a:t>potential </a:t>
            </a:r>
            <a:r>
              <a:rPr sz="1154" spc="-13" dirty="0">
                <a:solidFill>
                  <a:srgbClr val="FFFFFF"/>
                </a:solidFill>
                <a:latin typeface="Verdana"/>
                <a:cs typeface="Verdana"/>
              </a:rPr>
              <a:t>adverse </a:t>
            </a:r>
            <a:r>
              <a:rPr sz="1154" dirty="0">
                <a:solidFill>
                  <a:srgbClr val="FFFFFF"/>
                </a:solidFill>
                <a:latin typeface="Verdana"/>
                <a:cs typeface="Verdana"/>
              </a:rPr>
              <a:t>social and  </a:t>
            </a:r>
            <a:r>
              <a:rPr sz="1154" spc="-19" dirty="0">
                <a:solidFill>
                  <a:srgbClr val="FFFFFF"/>
                </a:solidFill>
                <a:latin typeface="Verdana"/>
                <a:cs typeface="Verdana"/>
              </a:rPr>
              <a:t>environmental </a:t>
            </a:r>
            <a:r>
              <a:rPr sz="1154" spc="-32" dirty="0">
                <a:solidFill>
                  <a:srgbClr val="FFFFFF"/>
                </a:solidFill>
                <a:latin typeface="Verdana"/>
                <a:cs typeface="Verdana"/>
              </a:rPr>
              <a:t>risks </a:t>
            </a:r>
            <a:r>
              <a:rPr sz="1154" dirty="0">
                <a:solidFill>
                  <a:srgbClr val="FFFFFF"/>
                </a:solidFill>
                <a:latin typeface="Verdana"/>
                <a:cs typeface="Verdana"/>
              </a:rPr>
              <a:t>and impacts </a:t>
            </a:r>
            <a:r>
              <a:rPr sz="1154" spc="-19" dirty="0">
                <a:solidFill>
                  <a:srgbClr val="FFFFFF"/>
                </a:solidFill>
                <a:latin typeface="Verdana"/>
                <a:cs typeface="Verdana"/>
              </a:rPr>
              <a:t>than  </a:t>
            </a:r>
            <a:r>
              <a:rPr sz="1154" dirty="0">
                <a:solidFill>
                  <a:srgbClr val="FFFFFF"/>
                </a:solidFill>
                <a:latin typeface="Verdana"/>
                <a:cs typeface="Verdana"/>
              </a:rPr>
              <a:t>Moderate </a:t>
            </a:r>
            <a:r>
              <a:rPr sz="1154" spc="-13" dirty="0">
                <a:solidFill>
                  <a:srgbClr val="FFFFFF"/>
                </a:solidFill>
                <a:latin typeface="Verdana"/>
                <a:cs typeface="Verdana"/>
              </a:rPr>
              <a:t>Risk </a:t>
            </a:r>
            <a:r>
              <a:rPr sz="1154" spc="-6" dirty="0">
                <a:solidFill>
                  <a:srgbClr val="FFFFFF"/>
                </a:solidFill>
                <a:latin typeface="Verdana"/>
                <a:cs typeface="Verdana"/>
              </a:rPr>
              <a:t>projects </a:t>
            </a:r>
            <a:r>
              <a:rPr sz="1154" spc="13" dirty="0">
                <a:solidFill>
                  <a:srgbClr val="FFFFFF"/>
                </a:solidFill>
                <a:latin typeface="Verdana"/>
                <a:cs typeface="Verdana"/>
              </a:rPr>
              <a:t>but </a:t>
            </a:r>
            <a:r>
              <a:rPr sz="1154" spc="6" dirty="0">
                <a:solidFill>
                  <a:srgbClr val="FFFFFF"/>
                </a:solidFill>
                <a:latin typeface="Verdana"/>
                <a:cs typeface="Verdana"/>
              </a:rPr>
              <a:t>which </a:t>
            </a:r>
            <a:r>
              <a:rPr sz="1154" spc="-32" dirty="0">
                <a:solidFill>
                  <a:srgbClr val="FFFFFF"/>
                </a:solidFill>
                <a:latin typeface="Verdana"/>
                <a:cs typeface="Verdana"/>
              </a:rPr>
              <a:t>are  </a:t>
            </a:r>
            <a:r>
              <a:rPr sz="1154" spc="-13" dirty="0">
                <a:solidFill>
                  <a:srgbClr val="FFFFFF"/>
                </a:solidFill>
                <a:latin typeface="Verdana"/>
                <a:cs typeface="Verdana"/>
              </a:rPr>
              <a:t>more </a:t>
            </a:r>
            <a:r>
              <a:rPr sz="1154" spc="-6" dirty="0">
                <a:solidFill>
                  <a:srgbClr val="FFFFFF"/>
                </a:solidFill>
                <a:latin typeface="Verdana"/>
                <a:cs typeface="Verdana"/>
              </a:rPr>
              <a:t>limited </a:t>
            </a:r>
            <a:r>
              <a:rPr sz="1154" spc="-19" dirty="0">
                <a:solidFill>
                  <a:srgbClr val="FFFFFF"/>
                </a:solidFill>
                <a:latin typeface="Verdana"/>
                <a:cs typeface="Verdana"/>
              </a:rPr>
              <a:t>in </a:t>
            </a:r>
            <a:r>
              <a:rPr sz="1154" spc="-6" dirty="0">
                <a:solidFill>
                  <a:srgbClr val="FFFFFF"/>
                </a:solidFill>
                <a:latin typeface="Verdana"/>
                <a:cs typeface="Verdana"/>
              </a:rPr>
              <a:t>scale </a:t>
            </a:r>
            <a:r>
              <a:rPr sz="1154" dirty="0">
                <a:solidFill>
                  <a:srgbClr val="FFFFFF"/>
                </a:solidFill>
                <a:latin typeface="Verdana"/>
                <a:cs typeface="Verdana"/>
              </a:rPr>
              <a:t>and </a:t>
            </a:r>
            <a:r>
              <a:rPr sz="1154" spc="26" dirty="0">
                <a:solidFill>
                  <a:srgbClr val="FFFFFF"/>
                </a:solidFill>
                <a:latin typeface="Verdana"/>
                <a:cs typeface="Verdana"/>
              </a:rPr>
              <a:t>of </a:t>
            </a:r>
            <a:r>
              <a:rPr sz="1154" spc="-19" dirty="0">
                <a:solidFill>
                  <a:srgbClr val="FFFFFF"/>
                </a:solidFill>
                <a:latin typeface="Verdana"/>
                <a:cs typeface="Verdana"/>
              </a:rPr>
              <a:t>lesser  </a:t>
            </a:r>
            <a:r>
              <a:rPr sz="1154" spc="-6" dirty="0">
                <a:solidFill>
                  <a:srgbClr val="FFFFFF"/>
                </a:solidFill>
                <a:latin typeface="Verdana"/>
                <a:cs typeface="Verdana"/>
              </a:rPr>
              <a:t>magnitude </a:t>
            </a:r>
            <a:r>
              <a:rPr sz="1154" spc="-19" dirty="0">
                <a:solidFill>
                  <a:srgbClr val="FFFFFF"/>
                </a:solidFill>
                <a:latin typeface="Verdana"/>
                <a:cs typeface="Verdana"/>
              </a:rPr>
              <a:t>than </a:t>
            </a:r>
            <a:r>
              <a:rPr sz="1154" dirty="0">
                <a:solidFill>
                  <a:srgbClr val="FFFFFF"/>
                </a:solidFill>
                <a:latin typeface="Verdana"/>
                <a:cs typeface="Verdana"/>
              </a:rPr>
              <a:t>those </a:t>
            </a:r>
            <a:r>
              <a:rPr sz="1154" spc="26" dirty="0">
                <a:solidFill>
                  <a:srgbClr val="FFFFFF"/>
                </a:solidFill>
                <a:latin typeface="Verdana"/>
                <a:cs typeface="Verdana"/>
              </a:rPr>
              <a:t>of </a:t>
            </a:r>
            <a:r>
              <a:rPr sz="1154" dirty="0">
                <a:solidFill>
                  <a:srgbClr val="FFFFFF"/>
                </a:solidFill>
                <a:latin typeface="Verdana"/>
                <a:cs typeface="Verdana"/>
              </a:rPr>
              <a:t>High </a:t>
            </a:r>
            <a:r>
              <a:rPr sz="1154" spc="-13" dirty="0">
                <a:solidFill>
                  <a:srgbClr val="FFFFFF"/>
                </a:solidFill>
                <a:latin typeface="Verdana"/>
                <a:cs typeface="Verdana"/>
              </a:rPr>
              <a:t>Risk  </a:t>
            </a:r>
            <a:r>
              <a:rPr sz="1154" spc="-6" dirty="0">
                <a:solidFill>
                  <a:srgbClr val="FFFFFF"/>
                </a:solidFill>
                <a:latin typeface="Verdana"/>
                <a:cs typeface="Verdana"/>
              </a:rPr>
              <a:t>projects </a:t>
            </a:r>
            <a:r>
              <a:rPr sz="1154" spc="-64" dirty="0">
                <a:solidFill>
                  <a:srgbClr val="FFFFFF"/>
                </a:solidFill>
                <a:latin typeface="Verdana"/>
                <a:cs typeface="Verdana"/>
              </a:rPr>
              <a:t>(e.g. </a:t>
            </a:r>
            <a:r>
              <a:rPr sz="1154" spc="-32" dirty="0">
                <a:solidFill>
                  <a:srgbClr val="FFFFFF"/>
                </a:solidFill>
                <a:latin typeface="Verdana"/>
                <a:cs typeface="Verdana"/>
              </a:rPr>
              <a:t>reversible, </a:t>
            </a:r>
            <a:r>
              <a:rPr sz="1154" spc="-6" dirty="0">
                <a:solidFill>
                  <a:srgbClr val="FFFFFF"/>
                </a:solidFill>
                <a:latin typeface="Verdana"/>
                <a:cs typeface="Verdana"/>
              </a:rPr>
              <a:t>predictable,  </a:t>
            </a:r>
            <a:r>
              <a:rPr sz="1154" spc="-26" dirty="0">
                <a:solidFill>
                  <a:srgbClr val="FFFFFF"/>
                </a:solidFill>
                <a:latin typeface="Verdana"/>
                <a:cs typeface="Verdana"/>
              </a:rPr>
              <a:t>smaller </a:t>
            </a:r>
            <a:r>
              <a:rPr sz="1154" spc="-6" dirty="0">
                <a:solidFill>
                  <a:srgbClr val="FFFFFF"/>
                </a:solidFill>
                <a:latin typeface="Verdana"/>
                <a:cs typeface="Verdana"/>
              </a:rPr>
              <a:t>footprint, </a:t>
            </a:r>
            <a:r>
              <a:rPr sz="1154" spc="-26" dirty="0">
                <a:solidFill>
                  <a:srgbClr val="FFFFFF"/>
                </a:solidFill>
                <a:latin typeface="Verdana"/>
                <a:cs typeface="Verdana"/>
              </a:rPr>
              <a:t>less risk </a:t>
            </a:r>
            <a:r>
              <a:rPr sz="1154" spc="26" dirty="0">
                <a:solidFill>
                  <a:srgbClr val="FFFFFF"/>
                </a:solidFill>
                <a:latin typeface="Verdana"/>
                <a:cs typeface="Verdana"/>
              </a:rPr>
              <a:t>of</a:t>
            </a:r>
            <a:r>
              <a:rPr sz="1154" spc="-231" dirty="0">
                <a:solidFill>
                  <a:srgbClr val="FFFFFF"/>
                </a:solidFill>
                <a:latin typeface="Verdana"/>
                <a:cs typeface="Verdana"/>
              </a:rPr>
              <a:t> </a:t>
            </a:r>
            <a:r>
              <a:rPr sz="1154" spc="-13" dirty="0">
                <a:solidFill>
                  <a:srgbClr val="FFFFFF"/>
                </a:solidFill>
                <a:latin typeface="Verdana"/>
                <a:cs typeface="Verdana"/>
              </a:rPr>
              <a:t>cumulative  </a:t>
            </a:r>
            <a:r>
              <a:rPr sz="1154" spc="-19" dirty="0">
                <a:solidFill>
                  <a:srgbClr val="FFFFFF"/>
                </a:solidFill>
                <a:latin typeface="Verdana"/>
                <a:cs typeface="Verdana"/>
              </a:rPr>
              <a:t>impacts).</a:t>
            </a:r>
            <a:endParaRPr sz="1154" dirty="0">
              <a:latin typeface="Verdana"/>
              <a:cs typeface="Verdana"/>
            </a:endParaRPr>
          </a:p>
          <a:p>
            <a:pPr>
              <a:spcBef>
                <a:spcPts val="32"/>
              </a:spcBef>
              <a:buClr>
                <a:srgbClr val="FFFFFF"/>
              </a:buClr>
              <a:buFont typeface="Verdana"/>
              <a:buChar char="•"/>
            </a:pPr>
            <a:endParaRPr sz="1154" dirty="0">
              <a:latin typeface="Verdana"/>
              <a:cs typeface="Verdana"/>
            </a:endParaRPr>
          </a:p>
          <a:p>
            <a:pPr marL="219104" marR="9774" indent="-203629">
              <a:lnSpc>
                <a:spcPct val="99300"/>
              </a:lnSpc>
              <a:buChar char="•"/>
              <a:tabLst>
                <a:tab pos="219919" algn="l"/>
              </a:tabLst>
            </a:pPr>
            <a:r>
              <a:rPr sz="1732" spc="-9" baseline="3086" dirty="0">
                <a:solidFill>
                  <a:srgbClr val="FFFFFF"/>
                </a:solidFill>
                <a:latin typeface="Verdana"/>
                <a:cs typeface="Verdana"/>
              </a:rPr>
              <a:t>Scoped, </a:t>
            </a:r>
            <a:r>
              <a:rPr sz="1732" baseline="3086" dirty="0">
                <a:solidFill>
                  <a:srgbClr val="FFFFFF"/>
                </a:solidFill>
                <a:latin typeface="Verdana"/>
                <a:cs typeface="Verdana"/>
              </a:rPr>
              <a:t>fit-for-purpose </a:t>
            </a:r>
            <a:r>
              <a:rPr sz="1732" spc="-19" baseline="3086" dirty="0">
                <a:solidFill>
                  <a:srgbClr val="FFFFFF"/>
                </a:solidFill>
                <a:latin typeface="Verdana"/>
                <a:cs typeface="Verdana"/>
              </a:rPr>
              <a:t>Environmental </a:t>
            </a:r>
            <a:r>
              <a:rPr sz="1154" spc="-13" dirty="0">
                <a:solidFill>
                  <a:srgbClr val="FFFFFF"/>
                </a:solidFill>
                <a:latin typeface="Verdana"/>
                <a:cs typeface="Verdana"/>
              </a:rPr>
              <a:t> </a:t>
            </a:r>
            <a:r>
              <a:rPr sz="1154" dirty="0">
                <a:solidFill>
                  <a:srgbClr val="FFFFFF"/>
                </a:solidFill>
                <a:latin typeface="Verdana"/>
                <a:cs typeface="Verdana"/>
              </a:rPr>
              <a:t>and Social </a:t>
            </a:r>
            <a:r>
              <a:rPr sz="1154" spc="-19" dirty="0">
                <a:solidFill>
                  <a:srgbClr val="FFFFFF"/>
                </a:solidFill>
                <a:latin typeface="Verdana"/>
                <a:cs typeface="Verdana"/>
              </a:rPr>
              <a:t>Impact </a:t>
            </a:r>
            <a:r>
              <a:rPr sz="1154" spc="-6" dirty="0">
                <a:solidFill>
                  <a:srgbClr val="FFFFFF"/>
                </a:solidFill>
                <a:latin typeface="Verdana"/>
                <a:cs typeface="Verdana"/>
              </a:rPr>
              <a:t>Assessment </a:t>
            </a:r>
            <a:r>
              <a:rPr sz="1154" spc="-38" dirty="0">
                <a:solidFill>
                  <a:srgbClr val="FFFFFF"/>
                </a:solidFill>
                <a:latin typeface="Verdana"/>
                <a:cs typeface="Verdana"/>
              </a:rPr>
              <a:t>&amp; </a:t>
            </a:r>
            <a:r>
              <a:rPr sz="1154" dirty="0">
                <a:solidFill>
                  <a:srgbClr val="FFFFFF"/>
                </a:solidFill>
                <a:latin typeface="Verdana"/>
                <a:cs typeface="Verdana"/>
              </a:rPr>
              <a:t>Plan  </a:t>
            </a:r>
            <a:r>
              <a:rPr sz="1154" spc="-13" dirty="0">
                <a:solidFill>
                  <a:srgbClr val="FFFFFF"/>
                </a:solidFill>
                <a:latin typeface="Verdana"/>
                <a:cs typeface="Verdana"/>
              </a:rPr>
              <a:t>(ESIA </a:t>
            </a:r>
            <a:r>
              <a:rPr sz="1154" spc="-38" dirty="0">
                <a:solidFill>
                  <a:srgbClr val="FFFFFF"/>
                </a:solidFill>
                <a:latin typeface="Verdana"/>
                <a:cs typeface="Verdana"/>
              </a:rPr>
              <a:t>&amp; </a:t>
            </a:r>
            <a:r>
              <a:rPr sz="1154" spc="13" dirty="0">
                <a:solidFill>
                  <a:srgbClr val="FFFFFF"/>
                </a:solidFill>
                <a:latin typeface="Verdana"/>
                <a:cs typeface="Verdana"/>
              </a:rPr>
              <a:t>ESMP) </a:t>
            </a:r>
            <a:r>
              <a:rPr sz="1154" spc="6" dirty="0">
                <a:solidFill>
                  <a:srgbClr val="FFFFFF"/>
                </a:solidFill>
                <a:latin typeface="Verdana"/>
                <a:cs typeface="Verdana"/>
              </a:rPr>
              <a:t>needed </a:t>
            </a:r>
            <a:r>
              <a:rPr sz="1154" spc="13" dirty="0">
                <a:solidFill>
                  <a:srgbClr val="FFFFFF"/>
                </a:solidFill>
                <a:latin typeface="Verdana"/>
                <a:cs typeface="Verdana"/>
              </a:rPr>
              <a:t>to </a:t>
            </a:r>
            <a:r>
              <a:rPr sz="1154" spc="-13" dirty="0">
                <a:solidFill>
                  <a:srgbClr val="FFFFFF"/>
                </a:solidFill>
                <a:latin typeface="Verdana"/>
                <a:cs typeface="Verdana"/>
              </a:rPr>
              <a:t>analyze </a:t>
            </a:r>
            <a:r>
              <a:rPr sz="1154" spc="-6" dirty="0">
                <a:solidFill>
                  <a:srgbClr val="FFFFFF"/>
                </a:solidFill>
                <a:latin typeface="Verdana"/>
                <a:cs typeface="Verdana"/>
              </a:rPr>
              <a:t>the  </a:t>
            </a:r>
            <a:r>
              <a:rPr sz="1154" spc="-13" dirty="0">
                <a:solidFill>
                  <a:srgbClr val="FFFFFF"/>
                </a:solidFill>
                <a:latin typeface="Verdana"/>
                <a:cs typeface="Verdana"/>
              </a:rPr>
              <a:t>range</a:t>
            </a:r>
            <a:r>
              <a:rPr sz="1154" spc="-77" dirty="0">
                <a:solidFill>
                  <a:srgbClr val="FFFFFF"/>
                </a:solidFill>
                <a:latin typeface="Verdana"/>
                <a:cs typeface="Verdana"/>
              </a:rPr>
              <a:t> </a:t>
            </a:r>
            <a:r>
              <a:rPr sz="1154" dirty="0">
                <a:solidFill>
                  <a:srgbClr val="FFFFFF"/>
                </a:solidFill>
                <a:latin typeface="Verdana"/>
                <a:cs typeface="Verdana"/>
              </a:rPr>
              <a:t>and</a:t>
            </a:r>
            <a:r>
              <a:rPr sz="1154" spc="-77" dirty="0">
                <a:solidFill>
                  <a:srgbClr val="FFFFFF"/>
                </a:solidFill>
                <a:latin typeface="Verdana"/>
                <a:cs typeface="Verdana"/>
              </a:rPr>
              <a:t> </a:t>
            </a:r>
            <a:r>
              <a:rPr sz="1154" spc="-6" dirty="0">
                <a:solidFill>
                  <a:srgbClr val="FFFFFF"/>
                </a:solidFill>
                <a:latin typeface="Verdana"/>
                <a:cs typeface="Verdana"/>
              </a:rPr>
              <a:t>interactions</a:t>
            </a:r>
            <a:r>
              <a:rPr sz="1154" spc="-71" dirty="0">
                <a:solidFill>
                  <a:srgbClr val="FFFFFF"/>
                </a:solidFill>
                <a:latin typeface="Verdana"/>
                <a:cs typeface="Verdana"/>
              </a:rPr>
              <a:t> </a:t>
            </a:r>
            <a:r>
              <a:rPr sz="1154" spc="26" dirty="0">
                <a:solidFill>
                  <a:srgbClr val="FFFFFF"/>
                </a:solidFill>
                <a:latin typeface="Verdana"/>
                <a:cs typeface="Verdana"/>
              </a:rPr>
              <a:t>of</a:t>
            </a:r>
            <a:r>
              <a:rPr sz="1154" spc="-77" dirty="0">
                <a:solidFill>
                  <a:srgbClr val="FFFFFF"/>
                </a:solidFill>
                <a:latin typeface="Verdana"/>
                <a:cs typeface="Verdana"/>
              </a:rPr>
              <a:t> </a:t>
            </a:r>
            <a:r>
              <a:rPr sz="1154" dirty="0">
                <a:solidFill>
                  <a:srgbClr val="FFFFFF"/>
                </a:solidFill>
                <a:latin typeface="Verdana"/>
                <a:cs typeface="Verdana"/>
              </a:rPr>
              <a:t>potential</a:t>
            </a:r>
            <a:r>
              <a:rPr sz="1154" spc="-71" dirty="0">
                <a:solidFill>
                  <a:srgbClr val="FFFFFF"/>
                </a:solidFill>
                <a:latin typeface="Verdana"/>
                <a:cs typeface="Verdana"/>
              </a:rPr>
              <a:t> </a:t>
            </a:r>
            <a:r>
              <a:rPr sz="1154" spc="-32" dirty="0">
                <a:solidFill>
                  <a:srgbClr val="FFFFFF"/>
                </a:solidFill>
                <a:latin typeface="Verdana"/>
                <a:cs typeface="Verdana"/>
              </a:rPr>
              <a:t>risks  </a:t>
            </a:r>
            <a:r>
              <a:rPr sz="1154" dirty="0">
                <a:solidFill>
                  <a:srgbClr val="FFFFFF"/>
                </a:solidFill>
                <a:latin typeface="Verdana"/>
                <a:cs typeface="Verdana"/>
              </a:rPr>
              <a:t>and</a:t>
            </a:r>
            <a:r>
              <a:rPr sz="1154" spc="-71" dirty="0">
                <a:solidFill>
                  <a:srgbClr val="FFFFFF"/>
                </a:solidFill>
                <a:latin typeface="Verdana"/>
                <a:cs typeface="Verdana"/>
              </a:rPr>
              <a:t> </a:t>
            </a:r>
            <a:r>
              <a:rPr sz="1154" spc="-19" dirty="0">
                <a:solidFill>
                  <a:srgbClr val="FFFFFF"/>
                </a:solidFill>
                <a:latin typeface="Verdana"/>
                <a:cs typeface="Verdana"/>
              </a:rPr>
              <a:t>impacts.</a:t>
            </a:r>
            <a:endParaRPr sz="1154" dirty="0">
              <a:latin typeface="Verdana"/>
              <a:cs typeface="Verdana"/>
            </a:endParaRPr>
          </a:p>
          <a:p>
            <a:pPr>
              <a:spcBef>
                <a:spcPts val="26"/>
              </a:spcBef>
              <a:buClr>
                <a:srgbClr val="FFFFFF"/>
              </a:buClr>
              <a:buFont typeface="Verdana"/>
              <a:buChar char="•"/>
            </a:pPr>
            <a:endParaRPr sz="1154" dirty="0">
              <a:latin typeface="Verdana"/>
              <a:cs typeface="Verdana"/>
            </a:endParaRPr>
          </a:p>
          <a:p>
            <a:pPr marL="219104" marR="251685" indent="-203629">
              <a:lnSpc>
                <a:spcPct val="99300"/>
              </a:lnSpc>
              <a:buChar char="•"/>
              <a:tabLst>
                <a:tab pos="219919" algn="l"/>
              </a:tabLst>
            </a:pPr>
            <a:r>
              <a:rPr sz="1732" spc="38" baseline="3086" dirty="0">
                <a:solidFill>
                  <a:srgbClr val="FFFFFF"/>
                </a:solidFill>
                <a:latin typeface="Verdana"/>
                <a:cs typeface="Verdana"/>
              </a:rPr>
              <a:t>For </a:t>
            </a:r>
            <a:r>
              <a:rPr sz="1732" spc="-19" baseline="3086" dirty="0">
                <a:solidFill>
                  <a:srgbClr val="FFFFFF"/>
                </a:solidFill>
                <a:latin typeface="Verdana"/>
                <a:cs typeface="Verdana"/>
              </a:rPr>
              <a:t>Substantial Risk </a:t>
            </a:r>
            <a:r>
              <a:rPr sz="1732" spc="-9" baseline="3086" dirty="0">
                <a:solidFill>
                  <a:srgbClr val="FFFFFF"/>
                </a:solidFill>
                <a:latin typeface="Verdana"/>
                <a:cs typeface="Verdana"/>
              </a:rPr>
              <a:t>projects </a:t>
            </a:r>
            <a:r>
              <a:rPr sz="1732" spc="-19" baseline="3086" dirty="0">
                <a:solidFill>
                  <a:srgbClr val="FFFFFF"/>
                </a:solidFill>
                <a:latin typeface="Verdana"/>
                <a:cs typeface="Verdana"/>
              </a:rPr>
              <a:t>that </a:t>
            </a:r>
            <a:r>
              <a:rPr sz="1154" spc="-13" dirty="0">
                <a:solidFill>
                  <a:srgbClr val="FFFFFF"/>
                </a:solidFill>
                <a:latin typeface="Verdana"/>
                <a:cs typeface="Verdana"/>
              </a:rPr>
              <a:t> </a:t>
            </a:r>
            <a:r>
              <a:rPr sz="1154" spc="6" dirty="0">
                <a:solidFill>
                  <a:srgbClr val="FFFFFF"/>
                </a:solidFill>
                <a:latin typeface="Verdana"/>
                <a:cs typeface="Verdana"/>
              </a:rPr>
              <a:t>promote </a:t>
            </a:r>
            <a:r>
              <a:rPr sz="1154" spc="-13" dirty="0">
                <a:solidFill>
                  <a:srgbClr val="FFFFFF"/>
                </a:solidFill>
                <a:latin typeface="Verdana"/>
                <a:cs typeface="Verdana"/>
              </a:rPr>
              <a:t>plans </a:t>
            </a:r>
            <a:r>
              <a:rPr sz="1154" dirty="0">
                <a:solidFill>
                  <a:srgbClr val="FFFFFF"/>
                </a:solidFill>
                <a:latin typeface="Verdana"/>
                <a:cs typeface="Verdana"/>
              </a:rPr>
              <a:t>and </a:t>
            </a:r>
            <a:r>
              <a:rPr sz="1154" spc="19" dirty="0">
                <a:solidFill>
                  <a:srgbClr val="FFFFFF"/>
                </a:solidFill>
                <a:latin typeface="Verdana"/>
                <a:cs typeface="Verdana"/>
              </a:rPr>
              <a:t>policy </a:t>
            </a:r>
            <a:r>
              <a:rPr sz="1154" spc="-13" dirty="0">
                <a:solidFill>
                  <a:srgbClr val="FFFFFF"/>
                </a:solidFill>
                <a:latin typeface="Verdana"/>
                <a:cs typeface="Verdana"/>
              </a:rPr>
              <a:t>reforms </a:t>
            </a:r>
            <a:r>
              <a:rPr sz="1154" spc="-26" dirty="0">
                <a:solidFill>
                  <a:srgbClr val="FFFFFF"/>
                </a:solidFill>
                <a:latin typeface="Verdana"/>
                <a:cs typeface="Verdana"/>
              </a:rPr>
              <a:t>a  </a:t>
            </a:r>
            <a:r>
              <a:rPr sz="1154" spc="19" dirty="0">
                <a:solidFill>
                  <a:srgbClr val="FFFFFF"/>
                </a:solidFill>
                <a:latin typeface="Verdana"/>
                <a:cs typeface="Verdana"/>
              </a:rPr>
              <a:t>scoped </a:t>
            </a:r>
            <a:r>
              <a:rPr sz="1154" spc="-6" dirty="0">
                <a:solidFill>
                  <a:srgbClr val="FFFFFF"/>
                </a:solidFill>
                <a:latin typeface="Verdana"/>
                <a:cs typeface="Verdana"/>
              </a:rPr>
              <a:t>Strategic </a:t>
            </a:r>
            <a:r>
              <a:rPr sz="1154" spc="-13" dirty="0">
                <a:solidFill>
                  <a:srgbClr val="FFFFFF"/>
                </a:solidFill>
                <a:latin typeface="Verdana"/>
                <a:cs typeface="Verdana"/>
              </a:rPr>
              <a:t>Environmental</a:t>
            </a:r>
            <a:r>
              <a:rPr sz="1154" spc="-257" dirty="0">
                <a:solidFill>
                  <a:srgbClr val="FFFFFF"/>
                </a:solidFill>
                <a:latin typeface="Verdana"/>
                <a:cs typeface="Verdana"/>
              </a:rPr>
              <a:t> </a:t>
            </a:r>
            <a:r>
              <a:rPr sz="1154" dirty="0">
                <a:solidFill>
                  <a:srgbClr val="FFFFFF"/>
                </a:solidFill>
                <a:latin typeface="Verdana"/>
                <a:cs typeface="Verdana"/>
              </a:rPr>
              <a:t>and  Social </a:t>
            </a:r>
            <a:r>
              <a:rPr sz="1154" spc="-6" dirty="0">
                <a:solidFill>
                  <a:srgbClr val="FFFFFF"/>
                </a:solidFill>
                <a:latin typeface="Verdana"/>
                <a:cs typeface="Verdana"/>
              </a:rPr>
              <a:t>Assessment </a:t>
            </a:r>
            <a:r>
              <a:rPr sz="1154" dirty="0">
                <a:solidFill>
                  <a:srgbClr val="FFFFFF"/>
                </a:solidFill>
                <a:latin typeface="Verdana"/>
                <a:cs typeface="Verdana"/>
              </a:rPr>
              <a:t>(SESA) </a:t>
            </a:r>
            <a:r>
              <a:rPr sz="1154" spc="-32" dirty="0">
                <a:solidFill>
                  <a:srgbClr val="FFFFFF"/>
                </a:solidFill>
                <a:latin typeface="Verdana"/>
                <a:cs typeface="Verdana"/>
              </a:rPr>
              <a:t>may </a:t>
            </a:r>
            <a:r>
              <a:rPr sz="1154" spc="19" dirty="0">
                <a:solidFill>
                  <a:srgbClr val="FFFFFF"/>
                </a:solidFill>
                <a:latin typeface="Verdana"/>
                <a:cs typeface="Verdana"/>
              </a:rPr>
              <a:t>be  </a:t>
            </a:r>
            <a:r>
              <a:rPr sz="1154" spc="-26" dirty="0">
                <a:solidFill>
                  <a:srgbClr val="FFFFFF"/>
                </a:solidFill>
                <a:latin typeface="Verdana"/>
                <a:cs typeface="Verdana"/>
              </a:rPr>
              <a:t>required.</a:t>
            </a:r>
            <a:endParaRPr sz="1154" dirty="0">
              <a:latin typeface="Verdana"/>
              <a:cs typeface="Verdana"/>
            </a:endParaRPr>
          </a:p>
        </p:txBody>
      </p:sp>
      <p:grpSp>
        <p:nvGrpSpPr>
          <p:cNvPr id="7" name="object 7"/>
          <p:cNvGrpSpPr/>
          <p:nvPr/>
        </p:nvGrpSpPr>
        <p:grpSpPr>
          <a:xfrm>
            <a:off x="4875" y="-82"/>
            <a:ext cx="921187" cy="6857186"/>
            <a:chOff x="0" y="12"/>
            <a:chExt cx="718185" cy="5346065"/>
          </a:xfrm>
        </p:grpSpPr>
        <p:sp>
          <p:nvSpPr>
            <p:cNvPr id="8" name="object 8"/>
            <p:cNvSpPr/>
            <p:nvPr/>
          </p:nvSpPr>
          <p:spPr>
            <a:xfrm>
              <a:off x="0" y="12"/>
              <a:ext cx="718185" cy="1336675"/>
            </a:xfrm>
            <a:custGeom>
              <a:avLst/>
              <a:gdLst/>
              <a:ahLst/>
              <a:cxnLst/>
              <a:rect l="l" t="t" r="r" b="b"/>
              <a:pathLst>
                <a:path w="718185" h="1336675">
                  <a:moveTo>
                    <a:pt x="717892" y="0"/>
                  </a:moveTo>
                  <a:lnTo>
                    <a:pt x="0" y="0"/>
                  </a:lnTo>
                  <a:lnTo>
                    <a:pt x="0" y="1336497"/>
                  </a:lnTo>
                  <a:lnTo>
                    <a:pt x="717892" y="1336497"/>
                  </a:lnTo>
                  <a:lnTo>
                    <a:pt x="717892" y="0"/>
                  </a:lnTo>
                  <a:close/>
                </a:path>
              </a:pathLst>
            </a:custGeom>
            <a:solidFill>
              <a:srgbClr val="ED1C24"/>
            </a:solidFill>
          </p:spPr>
          <p:txBody>
            <a:bodyPr wrap="square" lIns="0" tIns="0" rIns="0" bIns="0" rtlCol="0"/>
            <a:lstStyle/>
            <a:p>
              <a:endParaRPr sz="2309"/>
            </a:p>
          </p:txBody>
        </p:sp>
        <p:sp>
          <p:nvSpPr>
            <p:cNvPr id="9" name="object 9"/>
            <p:cNvSpPr/>
            <p:nvPr/>
          </p:nvSpPr>
          <p:spPr>
            <a:xfrm>
              <a:off x="0" y="1336509"/>
              <a:ext cx="718185" cy="1336675"/>
            </a:xfrm>
            <a:custGeom>
              <a:avLst/>
              <a:gdLst/>
              <a:ahLst/>
              <a:cxnLst/>
              <a:rect l="l" t="t" r="r" b="b"/>
              <a:pathLst>
                <a:path w="718185" h="1336675">
                  <a:moveTo>
                    <a:pt x="717892" y="0"/>
                  </a:moveTo>
                  <a:lnTo>
                    <a:pt x="0" y="0"/>
                  </a:lnTo>
                  <a:lnTo>
                    <a:pt x="0" y="1336497"/>
                  </a:lnTo>
                  <a:lnTo>
                    <a:pt x="717892" y="1336497"/>
                  </a:lnTo>
                  <a:lnTo>
                    <a:pt x="717892" y="0"/>
                  </a:lnTo>
                  <a:close/>
                </a:path>
              </a:pathLst>
            </a:custGeom>
            <a:solidFill>
              <a:srgbClr val="002F6C"/>
            </a:solidFill>
          </p:spPr>
          <p:txBody>
            <a:bodyPr wrap="square" lIns="0" tIns="0" rIns="0" bIns="0" rtlCol="0"/>
            <a:lstStyle/>
            <a:p>
              <a:endParaRPr sz="2309"/>
            </a:p>
          </p:txBody>
        </p:sp>
        <p:sp>
          <p:nvSpPr>
            <p:cNvPr id="10" name="object 10"/>
            <p:cNvSpPr/>
            <p:nvPr/>
          </p:nvSpPr>
          <p:spPr>
            <a:xfrm>
              <a:off x="0" y="2673007"/>
              <a:ext cx="718185" cy="1336675"/>
            </a:xfrm>
            <a:custGeom>
              <a:avLst/>
              <a:gdLst/>
              <a:ahLst/>
              <a:cxnLst/>
              <a:rect l="l" t="t" r="r" b="b"/>
              <a:pathLst>
                <a:path w="718185" h="1336675">
                  <a:moveTo>
                    <a:pt x="717892" y="0"/>
                  </a:moveTo>
                  <a:lnTo>
                    <a:pt x="0" y="0"/>
                  </a:lnTo>
                  <a:lnTo>
                    <a:pt x="0" y="1336484"/>
                  </a:lnTo>
                  <a:lnTo>
                    <a:pt x="717892" y="1336484"/>
                  </a:lnTo>
                  <a:lnTo>
                    <a:pt x="717892" y="0"/>
                  </a:lnTo>
                  <a:close/>
                </a:path>
              </a:pathLst>
            </a:custGeom>
            <a:solidFill>
              <a:srgbClr val="FBB040"/>
            </a:solidFill>
          </p:spPr>
          <p:txBody>
            <a:bodyPr wrap="square" lIns="0" tIns="0" rIns="0" bIns="0" rtlCol="0"/>
            <a:lstStyle/>
            <a:p>
              <a:endParaRPr sz="2309"/>
            </a:p>
          </p:txBody>
        </p:sp>
        <p:sp>
          <p:nvSpPr>
            <p:cNvPr id="11" name="object 11"/>
            <p:cNvSpPr/>
            <p:nvPr/>
          </p:nvSpPr>
          <p:spPr>
            <a:xfrm>
              <a:off x="0" y="4009491"/>
              <a:ext cx="718185" cy="1336675"/>
            </a:xfrm>
            <a:custGeom>
              <a:avLst/>
              <a:gdLst/>
              <a:ahLst/>
              <a:cxnLst/>
              <a:rect l="l" t="t" r="r" b="b"/>
              <a:pathLst>
                <a:path w="718185" h="1336675">
                  <a:moveTo>
                    <a:pt x="717892" y="0"/>
                  </a:moveTo>
                  <a:lnTo>
                    <a:pt x="0" y="0"/>
                  </a:lnTo>
                  <a:lnTo>
                    <a:pt x="0" y="1336509"/>
                  </a:lnTo>
                  <a:lnTo>
                    <a:pt x="717892" y="1336509"/>
                  </a:lnTo>
                  <a:lnTo>
                    <a:pt x="717892" y="0"/>
                  </a:lnTo>
                  <a:close/>
                </a:path>
              </a:pathLst>
            </a:custGeom>
            <a:solidFill>
              <a:srgbClr val="8DC63F"/>
            </a:solidFill>
          </p:spPr>
          <p:txBody>
            <a:bodyPr wrap="square" lIns="0" tIns="0" rIns="0" bIns="0" rtlCol="0"/>
            <a:lstStyle/>
            <a:p>
              <a:endParaRPr sz="2309"/>
            </a:p>
          </p:txBody>
        </p:sp>
      </p:grpSp>
      <p:sp>
        <p:nvSpPr>
          <p:cNvPr id="12" name="object 12"/>
          <p:cNvSpPr txBox="1"/>
          <p:nvPr/>
        </p:nvSpPr>
        <p:spPr>
          <a:xfrm>
            <a:off x="363422" y="5775833"/>
            <a:ext cx="197426" cy="434937"/>
          </a:xfrm>
          <a:prstGeom prst="rect">
            <a:avLst/>
          </a:prstGeom>
        </p:spPr>
        <p:txBody>
          <a:bodyPr vert="vert270" wrap="square" lIns="0" tIns="30951" rIns="0" bIns="0" rtlCol="0">
            <a:spAutoFit/>
          </a:bodyPr>
          <a:lstStyle/>
          <a:p>
            <a:pPr marL="16290">
              <a:spcBef>
                <a:spcPts val="244"/>
              </a:spcBef>
            </a:pPr>
            <a:r>
              <a:rPr sz="1283" spc="-58" dirty="0">
                <a:solidFill>
                  <a:srgbClr val="FFFFFF"/>
                </a:solidFill>
                <a:latin typeface="Arial Black"/>
                <a:cs typeface="Arial Black"/>
              </a:rPr>
              <a:t>LOW</a:t>
            </a:r>
            <a:endParaRPr sz="1283" dirty="0">
              <a:latin typeface="Arial Black"/>
              <a:cs typeface="Arial Black"/>
            </a:endParaRPr>
          </a:p>
        </p:txBody>
      </p:sp>
      <p:sp>
        <p:nvSpPr>
          <p:cNvPr id="13" name="object 13"/>
          <p:cNvSpPr txBox="1"/>
          <p:nvPr/>
        </p:nvSpPr>
        <p:spPr>
          <a:xfrm>
            <a:off x="363422" y="3678214"/>
            <a:ext cx="197426" cy="1092158"/>
          </a:xfrm>
          <a:prstGeom prst="rect">
            <a:avLst/>
          </a:prstGeom>
        </p:spPr>
        <p:txBody>
          <a:bodyPr vert="vert270" wrap="square" lIns="0" tIns="30951" rIns="0" bIns="0" rtlCol="0">
            <a:spAutoFit/>
          </a:bodyPr>
          <a:lstStyle/>
          <a:p>
            <a:pPr marL="16290">
              <a:spcBef>
                <a:spcPts val="244"/>
              </a:spcBef>
            </a:pPr>
            <a:r>
              <a:rPr sz="1283" dirty="0">
                <a:solidFill>
                  <a:srgbClr val="FFFFFF"/>
                </a:solidFill>
                <a:latin typeface="Arial Black"/>
                <a:cs typeface="Arial Black"/>
              </a:rPr>
              <a:t>MODE</a:t>
            </a:r>
            <a:r>
              <a:rPr sz="1283" spc="-38" dirty="0">
                <a:solidFill>
                  <a:srgbClr val="FFFFFF"/>
                </a:solidFill>
                <a:latin typeface="Arial Black"/>
                <a:cs typeface="Arial Black"/>
              </a:rPr>
              <a:t>R</a:t>
            </a:r>
            <a:r>
              <a:rPr sz="1283" spc="-122" dirty="0">
                <a:solidFill>
                  <a:srgbClr val="FFFFFF"/>
                </a:solidFill>
                <a:latin typeface="Arial Black"/>
                <a:cs typeface="Arial Black"/>
              </a:rPr>
              <a:t>A</a:t>
            </a:r>
            <a:r>
              <a:rPr sz="1283" dirty="0">
                <a:solidFill>
                  <a:srgbClr val="FFFFFF"/>
                </a:solidFill>
                <a:latin typeface="Arial Black"/>
                <a:cs typeface="Arial Black"/>
              </a:rPr>
              <a:t>TE</a:t>
            </a:r>
            <a:endParaRPr sz="1283" dirty="0">
              <a:latin typeface="Arial Black"/>
              <a:cs typeface="Arial Black"/>
            </a:endParaRPr>
          </a:p>
        </p:txBody>
      </p:sp>
      <p:sp>
        <p:nvSpPr>
          <p:cNvPr id="14" name="object 14"/>
          <p:cNvSpPr txBox="1"/>
          <p:nvPr/>
        </p:nvSpPr>
        <p:spPr>
          <a:xfrm>
            <a:off x="366755" y="1901886"/>
            <a:ext cx="197426" cy="1353978"/>
          </a:xfrm>
          <a:prstGeom prst="rect">
            <a:avLst/>
          </a:prstGeom>
        </p:spPr>
        <p:txBody>
          <a:bodyPr vert="vert270" wrap="square" lIns="0" tIns="30951" rIns="0" bIns="0" rtlCol="0">
            <a:spAutoFit/>
          </a:bodyPr>
          <a:lstStyle/>
          <a:p>
            <a:pPr marL="16290">
              <a:spcBef>
                <a:spcPts val="244"/>
              </a:spcBef>
            </a:pPr>
            <a:r>
              <a:rPr sz="1283" dirty="0">
                <a:solidFill>
                  <a:srgbClr val="FFFFFF"/>
                </a:solidFill>
                <a:latin typeface="Arial Black"/>
                <a:cs typeface="Arial Black"/>
              </a:rPr>
              <a:t>SUB</a:t>
            </a:r>
            <a:r>
              <a:rPr sz="1283" spc="-38" dirty="0">
                <a:solidFill>
                  <a:srgbClr val="FFFFFF"/>
                </a:solidFill>
                <a:latin typeface="Arial Black"/>
                <a:cs typeface="Arial Black"/>
              </a:rPr>
              <a:t>S</a:t>
            </a:r>
            <a:r>
              <a:rPr sz="1283" spc="-122" dirty="0">
                <a:solidFill>
                  <a:srgbClr val="FFFFFF"/>
                </a:solidFill>
                <a:latin typeface="Arial Black"/>
                <a:cs typeface="Arial Black"/>
              </a:rPr>
              <a:t>T</a:t>
            </a:r>
            <a:r>
              <a:rPr sz="1283" dirty="0">
                <a:solidFill>
                  <a:srgbClr val="FFFFFF"/>
                </a:solidFill>
                <a:latin typeface="Arial Black"/>
                <a:cs typeface="Arial Black"/>
              </a:rPr>
              <a:t>ANTIAL</a:t>
            </a:r>
            <a:endParaRPr sz="1283" dirty="0">
              <a:latin typeface="Arial Black"/>
              <a:cs typeface="Arial Black"/>
            </a:endParaRPr>
          </a:p>
        </p:txBody>
      </p:sp>
      <p:sp>
        <p:nvSpPr>
          <p:cNvPr id="15" name="object 15"/>
          <p:cNvSpPr txBox="1"/>
          <p:nvPr/>
        </p:nvSpPr>
        <p:spPr>
          <a:xfrm>
            <a:off x="366755" y="572618"/>
            <a:ext cx="197426" cy="808551"/>
          </a:xfrm>
          <a:prstGeom prst="rect">
            <a:avLst/>
          </a:prstGeom>
        </p:spPr>
        <p:txBody>
          <a:bodyPr vert="vert270" wrap="square" lIns="0" tIns="30951" rIns="0" bIns="0" rtlCol="0">
            <a:spAutoFit/>
          </a:bodyPr>
          <a:lstStyle/>
          <a:p>
            <a:pPr marL="16290">
              <a:spcBef>
                <a:spcPts val="244"/>
              </a:spcBef>
            </a:pPr>
            <a:r>
              <a:rPr sz="1283" dirty="0">
                <a:solidFill>
                  <a:srgbClr val="FFFFFF"/>
                </a:solidFill>
                <a:latin typeface="Arial Black"/>
                <a:cs typeface="Arial Black"/>
              </a:rPr>
              <a:t>HIGH</a:t>
            </a:r>
            <a:endParaRPr sz="1283" dirty="0">
              <a:latin typeface="Arial Black"/>
              <a:cs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9FB0B-8456-49F6-BCA7-6719025305D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dirty="0">
                <a:solidFill>
                  <a:srgbClr val="FFFFFF"/>
                </a:solidFill>
              </a:rPr>
              <a:t>     Q &amp; A</a:t>
            </a:r>
            <a:br>
              <a:rPr lang="en-US" sz="3600" b="1" dirty="0">
                <a:solidFill>
                  <a:srgbClr val="FFFFFF"/>
                </a:solidFill>
              </a:rPr>
            </a:br>
            <a:r>
              <a:rPr lang="en-US" sz="3600" b="1" dirty="0">
                <a:solidFill>
                  <a:srgbClr val="FFFFFF"/>
                </a:solidFill>
              </a:rPr>
              <a:t>10 minutes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56D6100-C5F9-4585-9984-E428AC017B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61" b="1"/>
          <a:stretch/>
        </p:blipFill>
        <p:spPr>
          <a:xfrm>
            <a:off x="976251" y="942538"/>
            <a:ext cx="7163222" cy="4808332"/>
          </a:xfrm>
          <a:prstGeom prst="rect">
            <a:avLst/>
          </a:prstGeom>
          <a:effectLst/>
        </p:spPr>
      </p:pic>
    </p:spTree>
    <p:extLst>
      <p:ext uri="{BB962C8B-B14F-4D97-AF65-F5344CB8AC3E}">
        <p14:creationId xmlns:p14="http://schemas.microsoft.com/office/powerpoint/2010/main" val="388624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5191" y="227161"/>
            <a:ext cx="9141618" cy="769441"/>
          </a:xfrm>
          <a:prstGeom prst="rect">
            <a:avLst/>
          </a:prstGeom>
        </p:spPr>
        <p:txBody>
          <a:bodyPr wrap="square">
            <a:spAutoFit/>
          </a:bodyPr>
          <a:lstStyle/>
          <a:p>
            <a:pPr algn="ctr" defTabSz="914172"/>
            <a:r>
              <a:rPr lang="en-US" sz="4400" b="1" dirty="0">
                <a:solidFill>
                  <a:srgbClr val="C00000"/>
                </a:solidFill>
                <a:latin typeface="Calibri" panose="020F0502020204030204" pitchFamily="34" charset="0"/>
                <a:cs typeface="Calibri" pitchFamily="34" charset="0"/>
              </a:rPr>
              <a:t>Grievance Mechanisms</a:t>
            </a:r>
          </a:p>
        </p:txBody>
      </p:sp>
      <p:pic>
        <p:nvPicPr>
          <p:cNvPr id="4" name="Picture 3">
            <a:extLst>
              <a:ext uri="{FF2B5EF4-FFF2-40B4-BE49-F238E27FC236}">
                <a16:creationId xmlns:a16="http://schemas.microsoft.com/office/drawing/2014/main" id="{8045E82F-834F-4020-B4A3-B3FD6ED804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0358" y="1193900"/>
            <a:ext cx="4623925" cy="3162413"/>
          </a:xfrm>
          <a:prstGeom prst="rect">
            <a:avLst/>
          </a:prstGeom>
        </p:spPr>
      </p:pic>
      <p:sp>
        <p:nvSpPr>
          <p:cNvPr id="5" name="Speech Bubble: Rectangle 4">
            <a:extLst>
              <a:ext uri="{FF2B5EF4-FFF2-40B4-BE49-F238E27FC236}">
                <a16:creationId xmlns:a16="http://schemas.microsoft.com/office/drawing/2014/main" id="{97524567-9E90-4E67-B931-42852D1A2888}"/>
              </a:ext>
            </a:extLst>
          </p:cNvPr>
          <p:cNvSpPr/>
          <p:nvPr/>
        </p:nvSpPr>
        <p:spPr>
          <a:xfrm>
            <a:off x="2272348" y="1269624"/>
            <a:ext cx="2038616" cy="2732374"/>
          </a:xfrm>
          <a:prstGeom prst="wedgeRectCallout">
            <a:avLst>
              <a:gd name="adj1" fmla="val 63591"/>
              <a:gd name="adj2" fmla="val 20517"/>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r>
              <a:rPr lang="en-US" dirty="0">
                <a:solidFill>
                  <a:prstClr val="white"/>
                </a:solidFill>
                <a:latin typeface="Calibri" panose="020F0502020204030204"/>
              </a:rPr>
              <a:t>An independent  Compliance Review process to respond to claims that UNDP is not in compliance with applicable environmental and social requirements</a:t>
            </a:r>
          </a:p>
        </p:txBody>
      </p:sp>
      <p:sp>
        <p:nvSpPr>
          <p:cNvPr id="8" name="Speech Bubble: Rectangle 7">
            <a:extLst>
              <a:ext uri="{FF2B5EF4-FFF2-40B4-BE49-F238E27FC236}">
                <a16:creationId xmlns:a16="http://schemas.microsoft.com/office/drawing/2014/main" id="{76B2CF2D-EC91-48A0-9A8C-DE1675E4A812}"/>
              </a:ext>
            </a:extLst>
          </p:cNvPr>
          <p:cNvSpPr/>
          <p:nvPr/>
        </p:nvSpPr>
        <p:spPr>
          <a:xfrm>
            <a:off x="9894824" y="1188746"/>
            <a:ext cx="2127949" cy="2831617"/>
          </a:xfrm>
          <a:prstGeom prst="wedgeRectCallout">
            <a:avLst>
              <a:gd name="adj1" fmla="val -61971"/>
              <a:gd name="adj2" fmla="val 19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r>
              <a:rPr lang="en-US" dirty="0">
                <a:solidFill>
                  <a:prstClr val="white"/>
                </a:solidFill>
                <a:latin typeface="Calibri" panose="020F0502020204030204"/>
              </a:rPr>
              <a:t>Ensures people affected by projects have access to appropriate grievance resolution procedures for hearing and addressing project-related complaints and disputes</a:t>
            </a:r>
          </a:p>
        </p:txBody>
      </p:sp>
      <p:sp>
        <p:nvSpPr>
          <p:cNvPr id="2" name="TextBox 1">
            <a:extLst>
              <a:ext uri="{FF2B5EF4-FFF2-40B4-BE49-F238E27FC236}">
                <a16:creationId xmlns:a16="http://schemas.microsoft.com/office/drawing/2014/main" id="{F6E4CCBD-E879-4C7F-9BF0-509093CFD510}"/>
              </a:ext>
            </a:extLst>
          </p:cNvPr>
          <p:cNvSpPr txBox="1"/>
          <p:nvPr/>
        </p:nvSpPr>
        <p:spPr>
          <a:xfrm>
            <a:off x="5472831" y="3667347"/>
            <a:ext cx="3318979" cy="461665"/>
          </a:xfrm>
          <a:prstGeom prst="rect">
            <a:avLst/>
          </a:prstGeom>
          <a:noFill/>
        </p:spPr>
        <p:txBody>
          <a:bodyPr wrap="square" rtlCol="0">
            <a:spAutoFit/>
          </a:bodyPr>
          <a:lstStyle/>
          <a:p>
            <a:pPr defTabSz="914172"/>
            <a:r>
              <a:rPr lang="en-US" sz="2400" dirty="0">
                <a:solidFill>
                  <a:srgbClr val="0070C0"/>
                </a:solidFill>
                <a:latin typeface="Calibri" panose="020F0502020204030204"/>
              </a:rPr>
              <a:t>www.undp.org/secu-srm</a:t>
            </a:r>
          </a:p>
        </p:txBody>
      </p:sp>
      <p:sp>
        <p:nvSpPr>
          <p:cNvPr id="6" name="Rectangle: Rounded Corners 5">
            <a:extLst>
              <a:ext uri="{FF2B5EF4-FFF2-40B4-BE49-F238E27FC236}">
                <a16:creationId xmlns:a16="http://schemas.microsoft.com/office/drawing/2014/main" id="{DEB6120B-4EBE-4896-9468-D98B6DA648A5}"/>
              </a:ext>
            </a:extLst>
          </p:cNvPr>
          <p:cNvSpPr/>
          <p:nvPr/>
        </p:nvSpPr>
        <p:spPr>
          <a:xfrm>
            <a:off x="3802554" y="4743970"/>
            <a:ext cx="6864255" cy="174984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Effectively address </a:t>
            </a:r>
            <a:r>
              <a:rPr lang="en-US" sz="1400" b="1" dirty="0"/>
              <a:t>grievances</a:t>
            </a:r>
            <a:r>
              <a:rPr lang="en-US" sz="1400" dirty="0"/>
              <a:t> from people impacted by </a:t>
            </a:r>
            <a:r>
              <a:rPr lang="en-US" sz="1400" b="1" dirty="0"/>
              <a:t>projects</a:t>
            </a:r>
            <a:r>
              <a:rPr lang="en-US" sz="1400" dirty="0"/>
              <a:t>, core component of managing risk and improving results. </a:t>
            </a:r>
          </a:p>
          <a:p>
            <a:pPr algn="ctr"/>
            <a:endParaRPr lang="en-US" sz="1400" dirty="0"/>
          </a:p>
          <a:p>
            <a:pPr algn="ctr"/>
            <a:r>
              <a:rPr lang="en-US" sz="1400" b="1" dirty="0"/>
              <a:t>Grievance redress mechanisms</a:t>
            </a:r>
            <a:r>
              <a:rPr lang="en-US" sz="1400" dirty="0"/>
              <a:t> (GRMs) can be an effective tool for early identification, assessment, and resolution of concerns/issues</a:t>
            </a:r>
            <a:r>
              <a:rPr lang="en-US" sz="900" dirty="0"/>
              <a:t>.</a:t>
            </a:r>
          </a:p>
        </p:txBody>
      </p:sp>
      <p:sp>
        <p:nvSpPr>
          <p:cNvPr id="7" name="Oval 6">
            <a:extLst>
              <a:ext uri="{FF2B5EF4-FFF2-40B4-BE49-F238E27FC236}">
                <a16:creationId xmlns:a16="http://schemas.microsoft.com/office/drawing/2014/main" id="{40419D80-2350-40AA-B931-345B1C5247FE}"/>
              </a:ext>
            </a:extLst>
          </p:cNvPr>
          <p:cNvSpPr/>
          <p:nvPr/>
        </p:nvSpPr>
        <p:spPr>
          <a:xfrm>
            <a:off x="169228" y="1662151"/>
            <a:ext cx="2038616" cy="1749840"/>
          </a:xfrm>
          <a:prstGeom prst="ellipse">
            <a:avLst/>
          </a:prstGeom>
          <a:solidFill>
            <a:schemeClr val="accent2">
              <a:lumMod val="20000"/>
              <a:lumOff val="80000"/>
            </a:schemeClr>
          </a:solidFill>
          <a:ln w="161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UNDP’s </a:t>
            </a:r>
            <a:r>
              <a:rPr lang="en-US" sz="1600" b="1" dirty="0">
                <a:solidFill>
                  <a:srgbClr val="C00000"/>
                </a:solidFill>
              </a:rPr>
              <a:t>Accountability Mechanism</a:t>
            </a:r>
          </a:p>
        </p:txBody>
      </p:sp>
      <p:sp>
        <p:nvSpPr>
          <p:cNvPr id="9" name="Oval 8">
            <a:extLst>
              <a:ext uri="{FF2B5EF4-FFF2-40B4-BE49-F238E27FC236}">
                <a16:creationId xmlns:a16="http://schemas.microsoft.com/office/drawing/2014/main" id="{7F32D6CE-4B95-464A-8373-D85BF19BC5CB}"/>
              </a:ext>
            </a:extLst>
          </p:cNvPr>
          <p:cNvSpPr/>
          <p:nvPr/>
        </p:nvSpPr>
        <p:spPr>
          <a:xfrm>
            <a:off x="169228" y="4705884"/>
            <a:ext cx="1877346" cy="1749840"/>
          </a:xfrm>
          <a:prstGeom prst="ellipse">
            <a:avLst/>
          </a:prstGeom>
          <a:solidFill>
            <a:schemeClr val="accent2">
              <a:lumMod val="20000"/>
              <a:lumOff val="80000"/>
            </a:schemeClr>
          </a:solidFill>
          <a:ln w="161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Project </a:t>
            </a:r>
            <a:r>
              <a:rPr lang="en-US" sz="1600" b="1" dirty="0">
                <a:solidFill>
                  <a:srgbClr val="C00000"/>
                </a:solidFill>
              </a:rPr>
              <a:t>Grievance Redress Mechanisms</a:t>
            </a:r>
          </a:p>
        </p:txBody>
      </p:sp>
    </p:spTree>
    <p:extLst>
      <p:ext uri="{BB962C8B-B14F-4D97-AF65-F5344CB8AC3E}">
        <p14:creationId xmlns:p14="http://schemas.microsoft.com/office/powerpoint/2010/main" val="1810870051"/>
      </p:ext>
    </p:extLst>
  </p:cSld>
  <p:clrMapOvr>
    <a:masterClrMapping/>
  </p:clrMapOvr>
  <mc:AlternateContent xmlns:mc="http://schemas.openxmlformats.org/markup-compatibility/2006" xmlns:p14="http://schemas.microsoft.com/office/powerpoint/2010/main">
    <mc:Choice Requires="p14">
      <p:transition spd="slow" p14:dur="2000" advTm="187955"/>
    </mc:Choice>
    <mc:Fallback xmlns="">
      <p:transition spd="slow" advTm="1879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8590"/>
            <a:ext cx="12191489" cy="6857186"/>
            <a:chOff x="0" y="12"/>
            <a:chExt cx="7559992" cy="5346065"/>
          </a:xfrm>
        </p:grpSpPr>
        <p:sp>
          <p:nvSpPr>
            <p:cNvPr id="3" name="object 3"/>
            <p:cNvSpPr/>
            <p:nvPr/>
          </p:nvSpPr>
          <p:spPr>
            <a:xfrm>
              <a:off x="0" y="12"/>
              <a:ext cx="7559992" cy="5345988"/>
            </a:xfrm>
            <a:prstGeom prst="rect">
              <a:avLst/>
            </a:prstGeom>
            <a:blipFill>
              <a:blip r:embed="rId2" cstate="print"/>
              <a:stretch>
                <a:fillRect/>
              </a:stretch>
            </a:blipFill>
          </p:spPr>
          <p:txBody>
            <a:bodyPr wrap="square" lIns="0" tIns="0" rIns="0" bIns="0" rtlCol="0"/>
            <a:lstStyle/>
            <a:p>
              <a:endParaRPr sz="2309"/>
            </a:p>
          </p:txBody>
        </p:sp>
        <p:sp>
          <p:nvSpPr>
            <p:cNvPr id="4" name="object 4"/>
            <p:cNvSpPr/>
            <p:nvPr/>
          </p:nvSpPr>
          <p:spPr>
            <a:xfrm>
              <a:off x="3393122" y="12"/>
              <a:ext cx="4166870" cy="5346065"/>
            </a:xfrm>
            <a:custGeom>
              <a:avLst/>
              <a:gdLst/>
              <a:ahLst/>
              <a:cxnLst/>
              <a:rect l="l" t="t" r="r" b="b"/>
              <a:pathLst>
                <a:path w="4166870" h="5346065">
                  <a:moveTo>
                    <a:pt x="4166260" y="0"/>
                  </a:moveTo>
                  <a:lnTo>
                    <a:pt x="0" y="0"/>
                  </a:lnTo>
                  <a:lnTo>
                    <a:pt x="0" y="5346001"/>
                  </a:lnTo>
                  <a:lnTo>
                    <a:pt x="4166260" y="5346001"/>
                  </a:lnTo>
                  <a:lnTo>
                    <a:pt x="4166260" y="0"/>
                  </a:lnTo>
                  <a:close/>
                </a:path>
              </a:pathLst>
            </a:custGeom>
            <a:solidFill>
              <a:srgbClr val="0067B1"/>
            </a:solidFill>
          </p:spPr>
          <p:txBody>
            <a:bodyPr wrap="square" lIns="0" tIns="0" rIns="0" bIns="0" rtlCol="0"/>
            <a:lstStyle/>
            <a:p>
              <a:endParaRPr sz="2309"/>
            </a:p>
          </p:txBody>
        </p:sp>
      </p:grpSp>
      <p:sp>
        <p:nvSpPr>
          <p:cNvPr id="5" name="object 5"/>
          <p:cNvSpPr txBox="1"/>
          <p:nvPr/>
        </p:nvSpPr>
        <p:spPr>
          <a:xfrm>
            <a:off x="6250883" y="1734708"/>
            <a:ext cx="4832891" cy="1347583"/>
          </a:xfrm>
          <a:prstGeom prst="rect">
            <a:avLst/>
          </a:prstGeom>
        </p:spPr>
        <p:txBody>
          <a:bodyPr vert="horz" wrap="square" lIns="0" tIns="16290" rIns="0" bIns="0" rtlCol="0">
            <a:spAutoFit/>
          </a:bodyPr>
          <a:lstStyle/>
          <a:p>
            <a:pPr marL="227250" marR="6516" indent="-211774">
              <a:spcBef>
                <a:spcPts val="128"/>
              </a:spcBef>
              <a:buFont typeface="Verdana"/>
              <a:buChar char="•"/>
              <a:tabLst>
                <a:tab pos="228064" algn="l"/>
              </a:tabLst>
            </a:pPr>
            <a:r>
              <a:rPr sz="1400" spc="13" dirty="0">
                <a:solidFill>
                  <a:srgbClr val="FFFFFF"/>
                </a:solidFill>
                <a:latin typeface="Verdana" panose="020B0604030504040204" pitchFamily="34" charset="0"/>
                <a:ea typeface="Verdana" panose="020B0604030504040204" pitchFamily="34" charset="0"/>
                <a:cs typeface="Verdana"/>
              </a:rPr>
              <a:t>Regional </a:t>
            </a:r>
            <a:r>
              <a:rPr sz="1400" spc="-19" dirty="0">
                <a:solidFill>
                  <a:srgbClr val="FFFFFF"/>
                </a:solidFill>
                <a:latin typeface="Verdana" panose="020B0604030504040204" pitchFamily="34" charset="0"/>
                <a:ea typeface="Verdana" panose="020B0604030504040204" pitchFamily="34" charset="0"/>
                <a:cs typeface="Verdana"/>
              </a:rPr>
              <a:t>SES </a:t>
            </a:r>
            <a:r>
              <a:rPr sz="1400" dirty="0">
                <a:solidFill>
                  <a:srgbClr val="FFFFFF"/>
                </a:solidFill>
                <a:latin typeface="Verdana" panose="020B0604030504040204" pitchFamily="34" charset="0"/>
                <a:ea typeface="Verdana" panose="020B0604030504040204" pitchFamily="34" charset="0"/>
                <a:cs typeface="Verdana"/>
              </a:rPr>
              <a:t>Strengthening </a:t>
            </a:r>
            <a:r>
              <a:rPr sz="1400" spc="13" dirty="0">
                <a:solidFill>
                  <a:srgbClr val="FFFFFF"/>
                </a:solidFill>
                <a:latin typeface="Verdana" panose="020B0604030504040204" pitchFamily="34" charset="0"/>
                <a:ea typeface="Verdana" panose="020B0604030504040204" pitchFamily="34" charset="0"/>
                <a:cs typeface="Verdana"/>
              </a:rPr>
              <a:t>Support</a:t>
            </a:r>
            <a:r>
              <a:rPr lang="en-US" sz="1400" spc="13" dirty="0">
                <a:solidFill>
                  <a:srgbClr val="FFFFFF"/>
                </a:solidFill>
                <a:latin typeface="Verdana" panose="020B0604030504040204" pitchFamily="34" charset="0"/>
                <a:ea typeface="Verdana" panose="020B0604030504040204" pitchFamily="34" charset="0"/>
                <a:cs typeface="Verdana"/>
              </a:rPr>
              <a:t> </a:t>
            </a:r>
            <a:r>
              <a:rPr sz="1400" spc="-301" dirty="0">
                <a:solidFill>
                  <a:srgbClr val="FFFFFF"/>
                </a:solidFill>
                <a:latin typeface="Verdana" panose="020B0604030504040204" pitchFamily="34" charset="0"/>
                <a:ea typeface="Verdana" panose="020B0604030504040204" pitchFamily="34" charset="0"/>
                <a:cs typeface="Verdana"/>
              </a:rPr>
              <a:t> </a:t>
            </a:r>
            <a:r>
              <a:rPr sz="1400" spc="6" dirty="0">
                <a:solidFill>
                  <a:srgbClr val="FFFFFF"/>
                </a:solidFill>
                <a:latin typeface="Verdana" panose="020B0604030504040204" pitchFamily="34" charset="0"/>
                <a:ea typeface="Verdana" panose="020B0604030504040204" pitchFamily="34" charset="0"/>
                <a:cs typeface="Verdana"/>
              </a:rPr>
              <a:t>through  </a:t>
            </a:r>
            <a:r>
              <a:rPr sz="1400" spc="26" dirty="0">
                <a:solidFill>
                  <a:srgbClr val="FFFFFF"/>
                </a:solidFill>
                <a:latin typeface="Verdana" panose="020B0604030504040204" pitchFamily="34" charset="0"/>
                <a:ea typeface="Verdana" panose="020B0604030504040204" pitchFamily="34" charset="0"/>
                <a:cs typeface="Verdana"/>
              </a:rPr>
              <a:t>dedicated </a:t>
            </a:r>
            <a:r>
              <a:rPr sz="1400" spc="32" dirty="0">
                <a:solidFill>
                  <a:srgbClr val="FFFFFF"/>
                </a:solidFill>
                <a:latin typeface="Verdana" panose="020B0604030504040204" pitchFamily="34" charset="0"/>
                <a:ea typeface="Verdana" panose="020B0604030504040204" pitchFamily="34" charset="0"/>
                <a:cs typeface="Verdana"/>
              </a:rPr>
              <a:t>Action</a:t>
            </a:r>
            <a:r>
              <a:rPr sz="1400" spc="-160" dirty="0">
                <a:solidFill>
                  <a:srgbClr val="FFFFFF"/>
                </a:solidFill>
                <a:latin typeface="Verdana" panose="020B0604030504040204" pitchFamily="34" charset="0"/>
                <a:ea typeface="Verdana" panose="020B0604030504040204" pitchFamily="34" charset="0"/>
                <a:cs typeface="Verdana"/>
              </a:rPr>
              <a:t> </a:t>
            </a:r>
            <a:r>
              <a:rPr sz="1400" spc="-13" dirty="0">
                <a:solidFill>
                  <a:srgbClr val="FFFFFF"/>
                </a:solidFill>
                <a:latin typeface="Verdana" panose="020B0604030504040204" pitchFamily="34" charset="0"/>
                <a:ea typeface="Verdana" panose="020B0604030504040204" pitchFamily="34" charset="0"/>
                <a:cs typeface="Verdana"/>
              </a:rPr>
              <a:t>Plans.</a:t>
            </a:r>
            <a:r>
              <a:rPr lang="en-GB" sz="1400" dirty="0">
                <a:latin typeface="Verdana" panose="020B0604030504040204" pitchFamily="34" charset="0"/>
                <a:ea typeface="Verdana" panose="020B0604030504040204" pitchFamily="34" charset="0"/>
                <a:cs typeface="Arial" panose="020B0604020202020204" pitchFamily="34" charset="0"/>
              </a:rPr>
              <a:t> </a:t>
            </a:r>
          </a:p>
          <a:p>
            <a:pPr marL="227250" marR="6516" indent="-211774">
              <a:spcBef>
                <a:spcPts val="128"/>
              </a:spcBef>
              <a:buFont typeface="Verdana"/>
              <a:buChar char="•"/>
              <a:tabLst>
                <a:tab pos="228064" algn="l"/>
              </a:tabLst>
            </a:pPr>
            <a:endParaRPr lang="en-GB" sz="1400"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227250" marR="6516" indent="-211774">
              <a:spcBef>
                <a:spcPts val="128"/>
              </a:spcBef>
              <a:buFont typeface="Verdana"/>
              <a:buChar char="•"/>
              <a:tabLst>
                <a:tab pos="228064" algn="l"/>
              </a:tabLst>
            </a:pPr>
            <a:r>
              <a:rPr lang="en-GB" sz="1400" dirty="0">
                <a:solidFill>
                  <a:schemeClr val="bg1"/>
                </a:solidFill>
                <a:latin typeface="Verdana" panose="020B0604030504040204" pitchFamily="34" charset="0"/>
                <a:ea typeface="Verdana" panose="020B0604030504040204" pitchFamily="34" charset="0"/>
                <a:cs typeface="Arial" panose="020B0604020202020204" pitchFamily="34" charset="0"/>
              </a:rPr>
              <a:t>Clarified SES roles, responsibilities and accountabilities throughout the organisation</a:t>
            </a:r>
            <a:r>
              <a:rPr lang="en-GB" sz="1400" dirty="0">
                <a:latin typeface="Verdana" panose="020B0604030504040204" pitchFamily="34" charset="0"/>
                <a:ea typeface="Verdana" panose="020B0604030504040204" pitchFamily="34" charset="0"/>
                <a:cs typeface="Arial" panose="020B0604020202020204" pitchFamily="34" charset="0"/>
              </a:rPr>
              <a:t>.</a:t>
            </a:r>
            <a:endParaRPr lang="en-US" sz="1400" dirty="0">
              <a:latin typeface="Verdana" panose="020B0604030504040204" pitchFamily="34" charset="0"/>
              <a:ea typeface="Verdana" panose="020B0604030504040204" pitchFamily="34" charset="0"/>
              <a:cs typeface="Times New Roman" panose="02020603050405020304" pitchFamily="18" charset="0"/>
            </a:endParaRPr>
          </a:p>
          <a:p>
            <a:pPr marL="227250" marR="6516" indent="-211774">
              <a:spcBef>
                <a:spcPts val="128"/>
              </a:spcBef>
              <a:buFont typeface="Verdana"/>
              <a:buChar char="•"/>
              <a:tabLst>
                <a:tab pos="228064" algn="l"/>
              </a:tabLst>
            </a:pPr>
            <a:endParaRPr sz="1400" dirty="0">
              <a:latin typeface="Verdana"/>
              <a:cs typeface="Verdana"/>
            </a:endParaRPr>
          </a:p>
        </p:txBody>
      </p:sp>
      <p:sp>
        <p:nvSpPr>
          <p:cNvPr id="6" name="object 6"/>
          <p:cNvSpPr txBox="1"/>
          <p:nvPr/>
        </p:nvSpPr>
        <p:spPr>
          <a:xfrm>
            <a:off x="6238257" y="3014839"/>
            <a:ext cx="4404267" cy="1274229"/>
          </a:xfrm>
          <a:prstGeom prst="rect">
            <a:avLst/>
          </a:prstGeom>
        </p:spPr>
        <p:txBody>
          <a:bodyPr vert="horz" wrap="square" lIns="0" tIns="16290" rIns="0" bIns="0" rtlCol="0">
            <a:spAutoFit/>
          </a:bodyPr>
          <a:lstStyle/>
          <a:p>
            <a:pPr marL="227250" marR="828361" indent="-211774">
              <a:spcBef>
                <a:spcPts val="128"/>
              </a:spcBef>
              <a:buFont typeface="Verdana"/>
              <a:buChar char="•"/>
              <a:tabLst>
                <a:tab pos="228064" algn="l"/>
              </a:tabLst>
            </a:pPr>
            <a:r>
              <a:rPr sz="1400" spc="6" dirty="0">
                <a:solidFill>
                  <a:srgbClr val="FFFFFF"/>
                </a:solidFill>
                <a:latin typeface="Verdana"/>
                <a:cs typeface="Verdana"/>
              </a:rPr>
              <a:t>Expansion</a:t>
            </a:r>
            <a:r>
              <a:rPr sz="1400" spc="-64" dirty="0">
                <a:solidFill>
                  <a:srgbClr val="FFFFFF"/>
                </a:solidFill>
                <a:latin typeface="Verdana"/>
                <a:cs typeface="Verdana"/>
              </a:rPr>
              <a:t> </a:t>
            </a:r>
            <a:r>
              <a:rPr sz="1400" spc="38" dirty="0">
                <a:solidFill>
                  <a:srgbClr val="FFFFFF"/>
                </a:solidFill>
                <a:latin typeface="Verdana"/>
                <a:cs typeface="Verdana"/>
              </a:rPr>
              <a:t>of</a:t>
            </a:r>
            <a:r>
              <a:rPr sz="1400" spc="-64" dirty="0">
                <a:solidFill>
                  <a:srgbClr val="FFFFFF"/>
                </a:solidFill>
                <a:latin typeface="Verdana"/>
                <a:cs typeface="Verdana"/>
              </a:rPr>
              <a:t> </a:t>
            </a:r>
            <a:r>
              <a:rPr sz="1400" spc="-19" dirty="0">
                <a:solidFill>
                  <a:srgbClr val="FFFFFF"/>
                </a:solidFill>
                <a:latin typeface="Verdana"/>
                <a:cs typeface="Verdana"/>
              </a:rPr>
              <a:t>SES</a:t>
            </a:r>
            <a:r>
              <a:rPr sz="1400" spc="-64" dirty="0">
                <a:solidFill>
                  <a:srgbClr val="FFFFFF"/>
                </a:solidFill>
                <a:latin typeface="Verdana"/>
                <a:cs typeface="Verdana"/>
              </a:rPr>
              <a:t> </a:t>
            </a:r>
            <a:r>
              <a:rPr sz="1400" dirty="0">
                <a:solidFill>
                  <a:srgbClr val="FFFFFF"/>
                </a:solidFill>
                <a:latin typeface="Verdana"/>
                <a:cs typeface="Verdana"/>
              </a:rPr>
              <a:t>Roster</a:t>
            </a:r>
            <a:r>
              <a:rPr sz="1400" spc="-64" dirty="0">
                <a:solidFill>
                  <a:srgbClr val="FFFFFF"/>
                </a:solidFill>
                <a:latin typeface="Verdana"/>
                <a:cs typeface="Verdana"/>
              </a:rPr>
              <a:t> </a:t>
            </a:r>
            <a:r>
              <a:rPr sz="1400" spc="13" dirty="0">
                <a:solidFill>
                  <a:srgbClr val="FFFFFF"/>
                </a:solidFill>
                <a:latin typeface="Verdana"/>
                <a:cs typeface="Verdana"/>
              </a:rPr>
              <a:t>for</a:t>
            </a:r>
            <a:r>
              <a:rPr sz="1400" spc="-64" dirty="0">
                <a:solidFill>
                  <a:srgbClr val="FFFFFF"/>
                </a:solidFill>
                <a:latin typeface="Verdana"/>
                <a:cs typeface="Verdana"/>
              </a:rPr>
              <a:t> </a:t>
            </a:r>
            <a:r>
              <a:rPr sz="1400" spc="-13" dirty="0">
                <a:solidFill>
                  <a:srgbClr val="FFFFFF"/>
                </a:solidFill>
                <a:latin typeface="Verdana"/>
                <a:cs typeface="Verdana"/>
              </a:rPr>
              <a:t>external </a:t>
            </a:r>
            <a:r>
              <a:rPr sz="1400" spc="-6" dirty="0">
                <a:solidFill>
                  <a:srgbClr val="FFFFFF"/>
                </a:solidFill>
                <a:latin typeface="Verdana"/>
                <a:cs typeface="Verdana"/>
              </a:rPr>
              <a:t>consultants.</a:t>
            </a:r>
            <a:endParaRPr sz="1400" dirty="0">
              <a:latin typeface="Verdana"/>
              <a:cs typeface="Verdana"/>
            </a:endParaRPr>
          </a:p>
          <a:p>
            <a:pPr>
              <a:spcBef>
                <a:spcPts val="58"/>
              </a:spcBef>
              <a:buClr>
                <a:srgbClr val="FFFFFF"/>
              </a:buClr>
              <a:buFont typeface="Verdana"/>
              <a:buChar char="•"/>
            </a:pPr>
            <a:endParaRPr sz="1090" dirty="0">
              <a:latin typeface="Verdana"/>
              <a:cs typeface="Verdana"/>
            </a:endParaRPr>
          </a:p>
          <a:p>
            <a:pPr marL="227250" marR="6516" indent="-211774">
              <a:buFont typeface="Verdana"/>
              <a:buChar char="•"/>
              <a:tabLst>
                <a:tab pos="228064" algn="l"/>
              </a:tabLst>
            </a:pPr>
            <a:r>
              <a:rPr sz="1400" spc="6" dirty="0">
                <a:solidFill>
                  <a:srgbClr val="FFFFFF"/>
                </a:solidFill>
                <a:latin typeface="Verdana"/>
                <a:cs typeface="Verdana"/>
              </a:rPr>
              <a:t>Learning </a:t>
            </a:r>
            <a:r>
              <a:rPr sz="1400" spc="-32" dirty="0">
                <a:solidFill>
                  <a:srgbClr val="FFFFFF"/>
                </a:solidFill>
                <a:latin typeface="Verdana"/>
                <a:cs typeface="Verdana"/>
              </a:rPr>
              <a:t>Strategy: </a:t>
            </a:r>
            <a:r>
              <a:rPr sz="1400" spc="19" dirty="0">
                <a:solidFill>
                  <a:srgbClr val="FFFFFF"/>
                </a:solidFill>
                <a:latin typeface="Verdana"/>
                <a:cs typeface="Verdana"/>
              </a:rPr>
              <a:t>Capacity </a:t>
            </a:r>
            <a:r>
              <a:rPr sz="1400" dirty="0">
                <a:solidFill>
                  <a:srgbClr val="FFFFFF"/>
                </a:solidFill>
                <a:latin typeface="Verdana"/>
                <a:cs typeface="Verdana"/>
              </a:rPr>
              <a:t>Building,</a:t>
            </a:r>
            <a:r>
              <a:rPr sz="1400" spc="-218" dirty="0">
                <a:solidFill>
                  <a:srgbClr val="FFFFFF"/>
                </a:solidFill>
                <a:latin typeface="Verdana"/>
                <a:cs typeface="Verdana"/>
              </a:rPr>
              <a:t> </a:t>
            </a:r>
            <a:r>
              <a:rPr sz="1400" spc="-6" dirty="0">
                <a:solidFill>
                  <a:srgbClr val="FFFFFF"/>
                </a:solidFill>
                <a:latin typeface="Verdana"/>
                <a:cs typeface="Verdana"/>
              </a:rPr>
              <a:t>Webinars, </a:t>
            </a:r>
            <a:r>
              <a:rPr sz="1400" spc="-26" dirty="0">
                <a:solidFill>
                  <a:srgbClr val="FFFFFF"/>
                </a:solidFill>
                <a:latin typeface="Verdana"/>
                <a:cs typeface="Verdana"/>
              </a:rPr>
              <a:t>Train-the-trainers, </a:t>
            </a:r>
            <a:r>
              <a:rPr sz="1400" spc="6" dirty="0">
                <a:solidFill>
                  <a:srgbClr val="FFFFFF"/>
                </a:solidFill>
                <a:latin typeface="Verdana"/>
                <a:cs typeface="Verdana"/>
              </a:rPr>
              <a:t>Communications</a:t>
            </a:r>
            <a:r>
              <a:rPr sz="1400" spc="-103" dirty="0">
                <a:solidFill>
                  <a:srgbClr val="FFFFFF"/>
                </a:solidFill>
                <a:latin typeface="Verdana"/>
                <a:cs typeface="Verdana"/>
              </a:rPr>
              <a:t> </a:t>
            </a:r>
            <a:r>
              <a:rPr sz="1400" spc="-13" dirty="0">
                <a:solidFill>
                  <a:srgbClr val="FFFFFF"/>
                </a:solidFill>
                <a:latin typeface="Verdana"/>
                <a:cs typeface="Verdana"/>
              </a:rPr>
              <a:t>Material.</a:t>
            </a:r>
            <a:endParaRPr sz="1400" dirty="0">
              <a:latin typeface="Verdana"/>
              <a:cs typeface="Verdana"/>
            </a:endParaRPr>
          </a:p>
        </p:txBody>
      </p:sp>
      <p:sp>
        <p:nvSpPr>
          <p:cNvPr id="7" name="object 7"/>
          <p:cNvSpPr txBox="1"/>
          <p:nvPr/>
        </p:nvSpPr>
        <p:spPr>
          <a:xfrm>
            <a:off x="6225632" y="4373431"/>
            <a:ext cx="4404266" cy="1058786"/>
          </a:xfrm>
          <a:prstGeom prst="rect">
            <a:avLst/>
          </a:prstGeom>
        </p:spPr>
        <p:txBody>
          <a:bodyPr vert="horz" wrap="square" lIns="0" tIns="16290" rIns="0" bIns="0" rtlCol="0">
            <a:spAutoFit/>
          </a:bodyPr>
          <a:lstStyle/>
          <a:p>
            <a:pPr marL="227250" marR="6516" indent="-211774">
              <a:spcBef>
                <a:spcPts val="128"/>
              </a:spcBef>
              <a:buFont typeface="Verdana"/>
              <a:buChar char="•"/>
              <a:tabLst>
                <a:tab pos="228064" algn="l"/>
              </a:tabLst>
            </a:pPr>
            <a:r>
              <a:rPr sz="1400" spc="-19" dirty="0">
                <a:solidFill>
                  <a:srgbClr val="FFFFFF"/>
                </a:solidFill>
                <a:latin typeface="Verdana"/>
                <a:cs typeface="Verdana"/>
              </a:rPr>
              <a:t>SES</a:t>
            </a:r>
            <a:r>
              <a:rPr sz="1400" spc="-83" dirty="0">
                <a:solidFill>
                  <a:srgbClr val="FFFFFF"/>
                </a:solidFill>
                <a:latin typeface="Verdana"/>
                <a:cs typeface="Verdana"/>
              </a:rPr>
              <a:t> </a:t>
            </a:r>
            <a:r>
              <a:rPr sz="1400" spc="6" dirty="0">
                <a:solidFill>
                  <a:srgbClr val="FFFFFF"/>
                </a:solidFill>
                <a:latin typeface="Verdana"/>
                <a:cs typeface="Verdana"/>
              </a:rPr>
              <a:t>Toolkit</a:t>
            </a:r>
            <a:r>
              <a:rPr sz="1400" spc="-77" dirty="0">
                <a:solidFill>
                  <a:srgbClr val="FFFFFF"/>
                </a:solidFill>
                <a:latin typeface="Verdana"/>
                <a:cs typeface="Verdana"/>
              </a:rPr>
              <a:t> </a:t>
            </a:r>
            <a:r>
              <a:rPr sz="1400" spc="19" dirty="0">
                <a:solidFill>
                  <a:srgbClr val="FFFFFF"/>
                </a:solidFill>
                <a:latin typeface="Verdana"/>
                <a:cs typeface="Verdana"/>
              </a:rPr>
              <a:t>Update</a:t>
            </a:r>
            <a:r>
              <a:rPr sz="1400" spc="-77" dirty="0">
                <a:solidFill>
                  <a:srgbClr val="FFFFFF"/>
                </a:solidFill>
                <a:latin typeface="Verdana"/>
                <a:cs typeface="Verdana"/>
              </a:rPr>
              <a:t> </a:t>
            </a:r>
            <a:r>
              <a:rPr sz="1400" spc="13" dirty="0">
                <a:solidFill>
                  <a:srgbClr val="FFFFFF"/>
                </a:solidFill>
                <a:latin typeface="Verdana"/>
                <a:cs typeface="Verdana"/>
              </a:rPr>
              <a:t>with</a:t>
            </a:r>
            <a:r>
              <a:rPr sz="1400" spc="-77" dirty="0">
                <a:solidFill>
                  <a:srgbClr val="FFFFFF"/>
                </a:solidFill>
                <a:latin typeface="Verdana"/>
                <a:cs typeface="Verdana"/>
              </a:rPr>
              <a:t> </a:t>
            </a:r>
            <a:r>
              <a:rPr sz="1400" spc="13" dirty="0">
                <a:solidFill>
                  <a:srgbClr val="FFFFFF"/>
                </a:solidFill>
                <a:latin typeface="Verdana"/>
                <a:cs typeface="Verdana"/>
              </a:rPr>
              <a:t>expanded</a:t>
            </a:r>
            <a:r>
              <a:rPr sz="1400" spc="-77" dirty="0">
                <a:solidFill>
                  <a:srgbClr val="FFFFFF"/>
                </a:solidFill>
                <a:latin typeface="Verdana"/>
                <a:cs typeface="Verdana"/>
              </a:rPr>
              <a:t> </a:t>
            </a:r>
            <a:r>
              <a:rPr sz="1400" spc="13" dirty="0">
                <a:solidFill>
                  <a:srgbClr val="FFFFFF"/>
                </a:solidFill>
                <a:latin typeface="Verdana"/>
                <a:cs typeface="Verdana"/>
              </a:rPr>
              <a:t>guidance  </a:t>
            </a:r>
            <a:r>
              <a:rPr sz="1400" spc="-13" dirty="0">
                <a:solidFill>
                  <a:srgbClr val="FFFFFF"/>
                </a:solidFill>
                <a:latin typeface="Verdana"/>
                <a:cs typeface="Verdana"/>
              </a:rPr>
              <a:t>materials </a:t>
            </a:r>
            <a:r>
              <a:rPr sz="1400" spc="6" dirty="0">
                <a:solidFill>
                  <a:srgbClr val="FFFFFF"/>
                </a:solidFill>
                <a:latin typeface="Verdana"/>
                <a:cs typeface="Verdana"/>
              </a:rPr>
              <a:t>and </a:t>
            </a:r>
            <a:r>
              <a:rPr sz="1400" spc="13" dirty="0">
                <a:solidFill>
                  <a:srgbClr val="FFFFFF"/>
                </a:solidFill>
                <a:latin typeface="Verdana"/>
                <a:cs typeface="Verdana"/>
              </a:rPr>
              <a:t>guidance</a:t>
            </a:r>
            <a:r>
              <a:rPr sz="1400" spc="-192" dirty="0">
                <a:solidFill>
                  <a:srgbClr val="FFFFFF"/>
                </a:solidFill>
                <a:latin typeface="Verdana"/>
                <a:cs typeface="Verdana"/>
              </a:rPr>
              <a:t> </a:t>
            </a:r>
            <a:r>
              <a:rPr sz="1400" spc="-19" dirty="0">
                <a:solidFill>
                  <a:srgbClr val="FFFFFF"/>
                </a:solidFill>
                <a:latin typeface="Verdana"/>
                <a:cs typeface="Verdana"/>
              </a:rPr>
              <a:t>notes.</a:t>
            </a:r>
            <a:endParaRPr sz="1400" dirty="0">
              <a:latin typeface="Verdana"/>
              <a:cs typeface="Verdana"/>
            </a:endParaRPr>
          </a:p>
          <a:p>
            <a:pPr>
              <a:spcBef>
                <a:spcPts val="58"/>
              </a:spcBef>
              <a:buClr>
                <a:srgbClr val="FFFFFF"/>
              </a:buClr>
              <a:buFont typeface="Verdana"/>
              <a:buChar char="•"/>
            </a:pPr>
            <a:endParaRPr sz="1090" dirty="0">
              <a:latin typeface="Verdana"/>
              <a:cs typeface="Verdana"/>
            </a:endParaRPr>
          </a:p>
          <a:p>
            <a:pPr marL="227250" marR="21992" indent="-211774">
              <a:buFont typeface="Verdana"/>
              <a:buChar char="•"/>
              <a:tabLst>
                <a:tab pos="228064" algn="l"/>
              </a:tabLst>
            </a:pPr>
            <a:r>
              <a:rPr sz="1400" spc="19" dirty="0">
                <a:solidFill>
                  <a:srgbClr val="FFFFFF"/>
                </a:solidFill>
                <a:latin typeface="Verdana"/>
                <a:cs typeface="Verdana"/>
              </a:rPr>
              <a:t>New</a:t>
            </a:r>
            <a:r>
              <a:rPr sz="1400" spc="-71" dirty="0">
                <a:solidFill>
                  <a:srgbClr val="FFFFFF"/>
                </a:solidFill>
                <a:latin typeface="Verdana"/>
                <a:cs typeface="Verdana"/>
              </a:rPr>
              <a:t> </a:t>
            </a:r>
            <a:r>
              <a:rPr sz="1400" spc="6" dirty="0">
                <a:solidFill>
                  <a:srgbClr val="FFFFFF"/>
                </a:solidFill>
                <a:latin typeface="Verdana"/>
                <a:cs typeface="Verdana"/>
              </a:rPr>
              <a:t>Guidance</a:t>
            </a:r>
            <a:r>
              <a:rPr sz="1400" spc="-64" dirty="0">
                <a:solidFill>
                  <a:srgbClr val="FFFFFF"/>
                </a:solidFill>
                <a:latin typeface="Verdana"/>
                <a:cs typeface="Verdana"/>
              </a:rPr>
              <a:t> </a:t>
            </a:r>
            <a:r>
              <a:rPr sz="1400" spc="26" dirty="0">
                <a:solidFill>
                  <a:srgbClr val="FFFFFF"/>
                </a:solidFill>
                <a:latin typeface="Verdana"/>
                <a:cs typeface="Verdana"/>
              </a:rPr>
              <a:t>Note</a:t>
            </a:r>
            <a:r>
              <a:rPr sz="1400" spc="-71" dirty="0">
                <a:solidFill>
                  <a:srgbClr val="FFFFFF"/>
                </a:solidFill>
                <a:latin typeface="Verdana"/>
                <a:cs typeface="Verdana"/>
              </a:rPr>
              <a:t> </a:t>
            </a:r>
            <a:r>
              <a:rPr sz="1400" spc="19" dirty="0">
                <a:solidFill>
                  <a:srgbClr val="FFFFFF"/>
                </a:solidFill>
                <a:latin typeface="Verdana"/>
                <a:cs typeface="Verdana"/>
              </a:rPr>
              <a:t>on</a:t>
            </a:r>
            <a:r>
              <a:rPr sz="1400" spc="-64" dirty="0">
                <a:solidFill>
                  <a:srgbClr val="FFFFFF"/>
                </a:solidFill>
                <a:latin typeface="Verdana"/>
                <a:cs typeface="Verdana"/>
              </a:rPr>
              <a:t> </a:t>
            </a:r>
            <a:r>
              <a:rPr sz="1400" spc="19" dirty="0">
                <a:solidFill>
                  <a:srgbClr val="FFFFFF"/>
                </a:solidFill>
                <a:latin typeface="Verdana"/>
                <a:cs typeface="Verdana"/>
              </a:rPr>
              <a:t>Labour</a:t>
            </a:r>
            <a:r>
              <a:rPr sz="1400" spc="-64" dirty="0">
                <a:solidFill>
                  <a:srgbClr val="FFFFFF"/>
                </a:solidFill>
                <a:latin typeface="Verdana"/>
                <a:cs typeface="Verdana"/>
              </a:rPr>
              <a:t> </a:t>
            </a:r>
            <a:r>
              <a:rPr sz="1400" spc="6" dirty="0">
                <a:solidFill>
                  <a:srgbClr val="FFFFFF"/>
                </a:solidFill>
                <a:latin typeface="Verdana"/>
                <a:cs typeface="Verdana"/>
              </a:rPr>
              <a:t>and</a:t>
            </a:r>
            <a:r>
              <a:rPr sz="1400" spc="-71" dirty="0">
                <a:solidFill>
                  <a:srgbClr val="FFFFFF"/>
                </a:solidFill>
                <a:latin typeface="Verdana"/>
                <a:cs typeface="Verdana"/>
              </a:rPr>
              <a:t> </a:t>
            </a:r>
            <a:r>
              <a:rPr sz="1400" spc="19" dirty="0">
                <a:solidFill>
                  <a:srgbClr val="FFFFFF"/>
                </a:solidFill>
                <a:latin typeface="Verdana"/>
                <a:cs typeface="Verdana"/>
              </a:rPr>
              <a:t>Working  </a:t>
            </a:r>
            <a:r>
              <a:rPr sz="1400" spc="6" dirty="0">
                <a:solidFill>
                  <a:srgbClr val="FFFFFF"/>
                </a:solidFill>
                <a:latin typeface="Verdana"/>
                <a:cs typeface="Verdana"/>
              </a:rPr>
              <a:t>Conditions.</a:t>
            </a:r>
            <a:endParaRPr sz="1400" dirty="0">
              <a:latin typeface="Verdana"/>
              <a:cs typeface="Verdana"/>
            </a:endParaRPr>
          </a:p>
        </p:txBody>
      </p:sp>
      <p:sp>
        <p:nvSpPr>
          <p:cNvPr id="8" name="object 8"/>
          <p:cNvSpPr txBox="1"/>
          <p:nvPr/>
        </p:nvSpPr>
        <p:spPr>
          <a:xfrm>
            <a:off x="6250883" y="5539914"/>
            <a:ext cx="4379016" cy="1334759"/>
          </a:xfrm>
          <a:prstGeom prst="rect">
            <a:avLst/>
          </a:prstGeom>
        </p:spPr>
        <p:txBody>
          <a:bodyPr vert="horz" wrap="square" lIns="0" tIns="16290" rIns="0" bIns="0" rtlCol="0">
            <a:spAutoFit/>
          </a:bodyPr>
          <a:lstStyle/>
          <a:p>
            <a:pPr marL="227250" marR="6516" indent="-211774">
              <a:spcBef>
                <a:spcPts val="128"/>
              </a:spcBef>
              <a:buFont typeface="Verdana"/>
              <a:buChar char="•"/>
              <a:tabLst>
                <a:tab pos="228064" algn="l"/>
              </a:tabLst>
            </a:pPr>
            <a:r>
              <a:rPr sz="1400" spc="6" dirty="0">
                <a:solidFill>
                  <a:srgbClr val="FFFFFF"/>
                </a:solidFill>
                <a:latin typeface="Verdana"/>
                <a:cs typeface="Verdana"/>
              </a:rPr>
              <a:t>Launch</a:t>
            </a:r>
            <a:r>
              <a:rPr sz="1400" spc="-71" dirty="0">
                <a:solidFill>
                  <a:srgbClr val="FFFFFF"/>
                </a:solidFill>
                <a:latin typeface="Verdana"/>
                <a:cs typeface="Verdana"/>
              </a:rPr>
              <a:t> </a:t>
            </a:r>
            <a:r>
              <a:rPr sz="1400" spc="38" dirty="0">
                <a:solidFill>
                  <a:srgbClr val="FFFFFF"/>
                </a:solidFill>
                <a:latin typeface="Verdana"/>
                <a:cs typeface="Verdana"/>
              </a:rPr>
              <a:t>of</a:t>
            </a:r>
            <a:r>
              <a:rPr sz="1400" spc="-71" dirty="0">
                <a:solidFill>
                  <a:srgbClr val="FFFFFF"/>
                </a:solidFill>
                <a:latin typeface="Verdana"/>
                <a:cs typeface="Verdana"/>
              </a:rPr>
              <a:t> </a:t>
            </a:r>
            <a:r>
              <a:rPr sz="1400" dirty="0">
                <a:solidFill>
                  <a:srgbClr val="FFFFFF"/>
                </a:solidFill>
                <a:latin typeface="Verdana"/>
                <a:cs typeface="Verdana"/>
              </a:rPr>
              <a:t>the</a:t>
            </a:r>
            <a:r>
              <a:rPr sz="1400" spc="-71" dirty="0">
                <a:solidFill>
                  <a:srgbClr val="FFFFFF"/>
                </a:solidFill>
                <a:latin typeface="Verdana"/>
                <a:cs typeface="Verdana"/>
              </a:rPr>
              <a:t> </a:t>
            </a:r>
            <a:r>
              <a:rPr sz="1400" spc="-19" dirty="0">
                <a:solidFill>
                  <a:srgbClr val="FFFFFF"/>
                </a:solidFill>
                <a:latin typeface="Verdana"/>
                <a:cs typeface="Verdana"/>
              </a:rPr>
              <a:t>SES</a:t>
            </a:r>
            <a:r>
              <a:rPr sz="1400" spc="-71" dirty="0">
                <a:solidFill>
                  <a:srgbClr val="FFFFFF"/>
                </a:solidFill>
                <a:latin typeface="Verdana"/>
                <a:cs typeface="Verdana"/>
              </a:rPr>
              <a:t> </a:t>
            </a:r>
            <a:r>
              <a:rPr sz="1400" spc="13" dirty="0">
                <a:solidFill>
                  <a:srgbClr val="FFFFFF"/>
                </a:solidFill>
                <a:latin typeface="Verdana"/>
                <a:cs typeface="Verdana"/>
              </a:rPr>
              <a:t>Online</a:t>
            </a:r>
            <a:r>
              <a:rPr sz="1400" spc="-71" dirty="0">
                <a:solidFill>
                  <a:srgbClr val="FFFFFF"/>
                </a:solidFill>
                <a:latin typeface="Verdana"/>
                <a:cs typeface="Verdana"/>
              </a:rPr>
              <a:t> </a:t>
            </a:r>
            <a:r>
              <a:rPr sz="1400" dirty="0">
                <a:solidFill>
                  <a:srgbClr val="FFFFFF"/>
                </a:solidFill>
                <a:latin typeface="Verdana"/>
                <a:cs typeface="Verdana"/>
              </a:rPr>
              <a:t>Screening</a:t>
            </a:r>
            <a:r>
              <a:rPr sz="1400" spc="-71" dirty="0">
                <a:solidFill>
                  <a:srgbClr val="FFFFFF"/>
                </a:solidFill>
                <a:latin typeface="Verdana"/>
                <a:cs typeface="Verdana"/>
              </a:rPr>
              <a:t> </a:t>
            </a:r>
            <a:r>
              <a:rPr sz="1400" spc="6" dirty="0">
                <a:solidFill>
                  <a:srgbClr val="FFFFFF"/>
                </a:solidFill>
                <a:latin typeface="Verdana"/>
                <a:cs typeface="Verdana"/>
              </a:rPr>
              <a:t>Tool</a:t>
            </a:r>
            <a:r>
              <a:rPr sz="1400" spc="-71" dirty="0">
                <a:solidFill>
                  <a:srgbClr val="FFFFFF"/>
                </a:solidFill>
                <a:latin typeface="Verdana"/>
                <a:cs typeface="Verdana"/>
              </a:rPr>
              <a:t> </a:t>
            </a:r>
            <a:r>
              <a:rPr sz="1400" spc="6" dirty="0">
                <a:solidFill>
                  <a:srgbClr val="FFFFFF"/>
                </a:solidFill>
                <a:latin typeface="Verdana"/>
                <a:cs typeface="Verdana"/>
              </a:rPr>
              <a:t>and  </a:t>
            </a:r>
            <a:r>
              <a:rPr sz="1400" spc="-6" dirty="0">
                <a:solidFill>
                  <a:srgbClr val="FFFFFF"/>
                </a:solidFill>
                <a:latin typeface="Verdana"/>
                <a:cs typeface="Verdana"/>
              </a:rPr>
              <a:t>Dashboard</a:t>
            </a:r>
            <a:r>
              <a:rPr lang="en-US" sz="1400" spc="-6" dirty="0">
                <a:solidFill>
                  <a:srgbClr val="FFFFFF"/>
                </a:solidFill>
                <a:latin typeface="Verdana"/>
                <a:cs typeface="Verdana"/>
              </a:rPr>
              <a:t> 2021. </a:t>
            </a:r>
          </a:p>
          <a:p>
            <a:pPr marL="227250" marR="6516" indent="-211774">
              <a:spcBef>
                <a:spcPts val="128"/>
              </a:spcBef>
              <a:buFont typeface="Verdana"/>
              <a:buChar char="•"/>
              <a:tabLst>
                <a:tab pos="228064" algn="l"/>
              </a:tabLst>
            </a:pPr>
            <a:endParaRPr lang="en-US" sz="1400" spc="-6" dirty="0">
              <a:solidFill>
                <a:srgbClr val="FFFFFF"/>
              </a:solidFill>
              <a:latin typeface="Verdana"/>
              <a:cs typeface="Verdana"/>
            </a:endParaRPr>
          </a:p>
          <a:p>
            <a:pPr marL="227250" marR="6516" indent="-211774">
              <a:spcBef>
                <a:spcPts val="128"/>
              </a:spcBef>
              <a:buFont typeface="Verdana"/>
              <a:buChar char="•"/>
              <a:tabLst>
                <a:tab pos="228064" algn="l"/>
              </a:tabLst>
            </a:pPr>
            <a:r>
              <a:rPr lang="en-GB" sz="1400" dirty="0">
                <a:solidFill>
                  <a:schemeClr val="bg1"/>
                </a:solidFill>
                <a:latin typeface="Verdana" panose="020B0604030504040204" pitchFamily="34" charset="0"/>
                <a:ea typeface="Verdana" panose="020B0604030504040204" pitchFamily="34" charset="0"/>
                <a:cs typeface="Arial" panose="020B0604020202020204" pitchFamily="34" charset="0"/>
              </a:rPr>
              <a:t>Ensuring dedicated SES expertise in each of the Regional Bureaux (based in the Hubs), initially through LTA consultancies.</a:t>
            </a:r>
            <a:endParaRPr sz="1400" dirty="0">
              <a:latin typeface="Verdana"/>
              <a:cs typeface="Verdana"/>
            </a:endParaRPr>
          </a:p>
        </p:txBody>
      </p:sp>
      <p:sp>
        <p:nvSpPr>
          <p:cNvPr id="10" name="object 10"/>
          <p:cNvSpPr txBox="1"/>
          <p:nvPr/>
        </p:nvSpPr>
        <p:spPr>
          <a:xfrm>
            <a:off x="1774896" y="3596296"/>
            <a:ext cx="146608" cy="292807"/>
          </a:xfrm>
          <a:prstGeom prst="rect">
            <a:avLst/>
          </a:prstGeom>
        </p:spPr>
        <p:txBody>
          <a:bodyPr vert="horz" wrap="square" lIns="0" tIns="16290" rIns="0" bIns="0" rtlCol="0">
            <a:spAutoFit/>
          </a:bodyPr>
          <a:lstStyle/>
          <a:p>
            <a:pPr marL="16290">
              <a:spcBef>
                <a:spcPts val="128"/>
              </a:spcBef>
            </a:pPr>
            <a:r>
              <a:rPr sz="1796" b="1" spc="-385" dirty="0">
                <a:solidFill>
                  <a:srgbClr val="FFFFFF"/>
                </a:solidFill>
                <a:latin typeface="Verdana"/>
                <a:cs typeface="Verdana"/>
              </a:rPr>
              <a:t>•</a:t>
            </a:r>
            <a:endParaRPr sz="1796">
              <a:latin typeface="Verdana"/>
              <a:cs typeface="Verdana"/>
            </a:endParaRPr>
          </a:p>
        </p:txBody>
      </p:sp>
      <p:sp>
        <p:nvSpPr>
          <p:cNvPr id="11" name="object 11"/>
          <p:cNvSpPr txBox="1"/>
          <p:nvPr/>
        </p:nvSpPr>
        <p:spPr>
          <a:xfrm>
            <a:off x="1774896" y="4964638"/>
            <a:ext cx="146608" cy="292807"/>
          </a:xfrm>
          <a:prstGeom prst="rect">
            <a:avLst/>
          </a:prstGeom>
        </p:spPr>
        <p:txBody>
          <a:bodyPr vert="horz" wrap="square" lIns="0" tIns="16290" rIns="0" bIns="0" rtlCol="0">
            <a:spAutoFit/>
          </a:bodyPr>
          <a:lstStyle/>
          <a:p>
            <a:pPr marL="16290">
              <a:spcBef>
                <a:spcPts val="128"/>
              </a:spcBef>
            </a:pPr>
            <a:r>
              <a:rPr sz="1796" b="1" spc="-385" dirty="0">
                <a:solidFill>
                  <a:srgbClr val="FFFFFF"/>
                </a:solidFill>
                <a:latin typeface="Verdana"/>
                <a:cs typeface="Verdana"/>
              </a:rPr>
              <a:t>•</a:t>
            </a:r>
            <a:endParaRPr sz="1796">
              <a:latin typeface="Verdana"/>
              <a:cs typeface="Verdana"/>
            </a:endParaRPr>
          </a:p>
        </p:txBody>
      </p:sp>
      <p:sp>
        <p:nvSpPr>
          <p:cNvPr id="12" name="object 12"/>
          <p:cNvSpPr txBox="1">
            <a:spLocks noGrp="1"/>
          </p:cNvSpPr>
          <p:nvPr>
            <p:ph type="title"/>
          </p:nvPr>
        </p:nvSpPr>
        <p:spPr>
          <a:xfrm>
            <a:off x="6453232" y="477573"/>
            <a:ext cx="5300617" cy="1149438"/>
          </a:xfrm>
          <a:prstGeom prst="rect">
            <a:avLst/>
          </a:prstGeom>
        </p:spPr>
        <p:txBody>
          <a:bodyPr vert="horz" wrap="square" lIns="0" tIns="101811" rIns="0" bIns="0" rtlCol="0" anchor="ctr">
            <a:spAutoFit/>
          </a:bodyPr>
          <a:lstStyle/>
          <a:p>
            <a:pPr marL="16290" marR="6516">
              <a:lnSpc>
                <a:spcPts val="3951"/>
              </a:lnSpc>
              <a:spcBef>
                <a:spcPts val="802"/>
              </a:spcBef>
            </a:pPr>
            <a:r>
              <a:rPr b="1" spc="-180" dirty="0">
                <a:solidFill>
                  <a:schemeClr val="bg1"/>
                </a:solidFill>
              </a:rPr>
              <a:t>SUPPORTING  </a:t>
            </a:r>
            <a:r>
              <a:rPr b="1" spc="-199" dirty="0">
                <a:solidFill>
                  <a:schemeClr val="bg1"/>
                </a:solidFill>
              </a:rPr>
              <a:t>IMPLEMEN</a:t>
            </a:r>
            <a:r>
              <a:rPr b="1" spc="-507" dirty="0">
                <a:solidFill>
                  <a:schemeClr val="bg1"/>
                </a:solidFill>
              </a:rPr>
              <a:t>T</a:t>
            </a:r>
            <a:r>
              <a:rPr b="1" spc="-224" dirty="0">
                <a:solidFill>
                  <a:schemeClr val="bg1"/>
                </a:solidFill>
              </a:rPr>
              <a:t>A</a:t>
            </a:r>
            <a:r>
              <a:rPr b="1" spc="-154" dirty="0">
                <a:solidFill>
                  <a:schemeClr val="bg1"/>
                </a:solidFill>
              </a:rPr>
              <a:t>TION</a:t>
            </a:r>
            <a:r>
              <a:rPr lang="en-US" b="1" spc="-154" dirty="0">
                <a:solidFill>
                  <a:schemeClr val="bg1"/>
                </a:solidFill>
              </a:rPr>
              <a:t>/CO’s</a:t>
            </a:r>
            <a:endParaRPr b="1" spc="-154" dirty="0">
              <a:solidFill>
                <a:schemeClr val="bg1"/>
              </a:solidFill>
            </a:endParaRPr>
          </a:p>
        </p:txBody>
      </p:sp>
      <p:sp>
        <p:nvSpPr>
          <p:cNvPr id="13" name="TextBox 12">
            <a:extLst>
              <a:ext uri="{FF2B5EF4-FFF2-40B4-BE49-F238E27FC236}">
                <a16:creationId xmlns:a16="http://schemas.microsoft.com/office/drawing/2014/main" id="{A59F5607-9BA6-4055-8CD4-9032C2ECBDBF}"/>
              </a:ext>
            </a:extLst>
          </p:cNvPr>
          <p:cNvSpPr txBox="1"/>
          <p:nvPr/>
        </p:nvSpPr>
        <p:spPr>
          <a:xfrm>
            <a:off x="5900783" y="6020017"/>
            <a:ext cx="4295773" cy="302519"/>
          </a:xfrm>
          <a:prstGeom prst="rect">
            <a:avLst/>
          </a:prstGeom>
          <a:noFill/>
        </p:spPr>
        <p:txBody>
          <a:bodyPr wrap="square" rtlCol="0">
            <a:spAutoFit/>
          </a:bodyPr>
          <a:lstStyle/>
          <a:p>
            <a:pPr lvl="1" algn="just">
              <a:lnSpc>
                <a:spcPct val="107000"/>
              </a:lnSpc>
              <a:spcAft>
                <a:spcPts val="800"/>
              </a:spcAft>
            </a:pPr>
            <a:r>
              <a:rPr lang="en-GB" sz="1400" dirty="0">
                <a:solidFill>
                  <a:schemeClr val="bg1"/>
                </a:solidFill>
                <a:latin typeface="Verdana" panose="020B0604030504040204" pitchFamily="34" charset="0"/>
                <a:ea typeface="Verdana" panose="020B0604030504040204" pitchFamily="34" charset="0"/>
                <a:cs typeface="Arial" panose="020B0604020202020204" pitchFamily="34" charset="0"/>
              </a:rPr>
              <a:t>     </a:t>
            </a:r>
            <a:endParaRPr lang="en-US" sz="1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CEBC-F7DD-4E86-93F4-3709825BCCB5}"/>
              </a:ext>
            </a:extLst>
          </p:cNvPr>
          <p:cNvSpPr>
            <a:spLocks noGrp="1"/>
          </p:cNvSpPr>
          <p:nvPr>
            <p:ph type="title"/>
          </p:nvPr>
        </p:nvSpPr>
        <p:spPr>
          <a:xfrm>
            <a:off x="520493" y="468559"/>
            <a:ext cx="10515600" cy="807692"/>
          </a:xfrm>
        </p:spPr>
        <p:txBody>
          <a:bodyPr/>
          <a:lstStyle/>
          <a:p>
            <a:pPr algn="ctr"/>
            <a:r>
              <a:rPr lang="en-US" b="1" dirty="0"/>
              <a:t>Learning Strategy – A closer look </a:t>
            </a:r>
          </a:p>
        </p:txBody>
      </p:sp>
      <p:graphicFrame>
        <p:nvGraphicFramePr>
          <p:cNvPr id="4" name="Content Placeholder 3">
            <a:extLst>
              <a:ext uri="{FF2B5EF4-FFF2-40B4-BE49-F238E27FC236}">
                <a16:creationId xmlns:a16="http://schemas.microsoft.com/office/drawing/2014/main" id="{55515240-6159-4EF2-AE5F-427D3B498AE4}"/>
              </a:ext>
            </a:extLst>
          </p:cNvPr>
          <p:cNvGraphicFramePr>
            <a:graphicFrameLocks noGrp="1"/>
          </p:cNvGraphicFramePr>
          <p:nvPr>
            <p:ph idx="1"/>
            <p:extLst>
              <p:ext uri="{D42A27DB-BD31-4B8C-83A1-F6EECF244321}">
                <p14:modId xmlns:p14="http://schemas.microsoft.com/office/powerpoint/2010/main" val="4060426758"/>
              </p:ext>
            </p:extLst>
          </p:nvPr>
        </p:nvGraphicFramePr>
        <p:xfrm>
          <a:off x="2057572" y="1501556"/>
          <a:ext cx="8076855" cy="4484039"/>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2553283855"/>
                    </a:ext>
                  </a:extLst>
                </a:gridCol>
                <a:gridCol w="4440855">
                  <a:extLst>
                    <a:ext uri="{9D8B030D-6E8A-4147-A177-3AD203B41FA5}">
                      <a16:colId xmlns:a16="http://schemas.microsoft.com/office/drawing/2014/main" val="110553079"/>
                    </a:ext>
                  </a:extLst>
                </a:gridCol>
              </a:tblGrid>
              <a:tr h="611919">
                <a:tc gridSpan="2">
                  <a:txBody>
                    <a:bodyPr/>
                    <a:lstStyle/>
                    <a:p>
                      <a:pPr marL="0" marR="0" algn="ctr">
                        <a:spcBef>
                          <a:spcPts val="0"/>
                        </a:spcBef>
                        <a:spcAft>
                          <a:spcPts val="0"/>
                        </a:spcAft>
                      </a:pPr>
                      <a:r>
                        <a:rPr lang="en-US" sz="1800" dirty="0">
                          <a:effectLst/>
                        </a:rPr>
                        <a:t>Foundations</a:t>
                      </a:r>
                      <a:endParaRPr lang="en-US" sz="1400" dirty="0">
                        <a:effectLst/>
                      </a:endParaRPr>
                    </a:p>
                    <a:p>
                      <a:pPr marL="0" marR="0" algn="ctr">
                        <a:spcBef>
                          <a:spcPts val="0"/>
                        </a:spcBef>
                        <a:spcAft>
                          <a:spcPts val="0"/>
                        </a:spcAft>
                      </a:pPr>
                      <a:r>
                        <a:rPr lang="en-US" sz="1800" dirty="0">
                          <a:effectLst/>
                        </a:rPr>
                        <a:t>Prior and alongside the launch of updated SES (2020/21)</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032441097"/>
                  </a:ext>
                </a:extLst>
              </a:tr>
              <a:tr h="305960">
                <a:tc>
                  <a:txBody>
                    <a:bodyPr/>
                    <a:lstStyle/>
                    <a:p>
                      <a:pPr marL="0" marR="0">
                        <a:spcBef>
                          <a:spcPts val="0"/>
                        </a:spcBef>
                        <a:spcAft>
                          <a:spcPts val="0"/>
                        </a:spcAft>
                      </a:pPr>
                      <a:r>
                        <a:rPr lang="en-US" sz="1800">
                          <a:effectLst/>
                        </a:rPr>
                        <a:t>Deliverables</a:t>
                      </a:r>
                      <a:endParaRPr lang="en-US"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Audience</a:t>
                      </a:r>
                      <a:endParaRPr lang="en-US"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13773439"/>
                  </a:ext>
                </a:extLst>
              </a:tr>
              <a:tr h="611919">
                <a:tc>
                  <a:txBody>
                    <a:bodyPr/>
                    <a:lstStyle/>
                    <a:p>
                      <a:pPr marL="0" marR="0">
                        <a:spcBef>
                          <a:spcPts val="0"/>
                        </a:spcBef>
                        <a:spcAft>
                          <a:spcPts val="400"/>
                        </a:spcAft>
                      </a:pPr>
                      <a:r>
                        <a:rPr lang="en-US" sz="1800" dirty="0">
                          <a:effectLst/>
                        </a:rPr>
                        <a:t>Train a cadre of internal SES Experts who will have role in SES oversight and support</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400"/>
                        </a:spcAft>
                      </a:pPr>
                      <a:r>
                        <a:rPr lang="en-US" sz="1800" dirty="0">
                          <a:effectLst/>
                        </a:rPr>
                        <a:t>GPN staff primarily based in the regional hubs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9923554"/>
                  </a:ext>
                </a:extLst>
              </a:tr>
              <a:tr h="611919">
                <a:tc>
                  <a:txBody>
                    <a:bodyPr/>
                    <a:lstStyle/>
                    <a:p>
                      <a:pPr marL="0" marR="0">
                        <a:spcBef>
                          <a:spcPts val="0"/>
                        </a:spcBef>
                        <a:spcAft>
                          <a:spcPts val="400"/>
                        </a:spcAft>
                      </a:pPr>
                      <a:r>
                        <a:rPr lang="en-US" sz="1800" dirty="0">
                          <a:effectLst/>
                        </a:rPr>
                        <a:t>Branding and Communications Materials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400"/>
                        </a:spcAft>
                      </a:pPr>
                      <a:r>
                        <a:rPr lang="en-US" sz="1800" dirty="0">
                          <a:effectLst/>
                        </a:rPr>
                        <a:t>Communication materials (flyer, key messages), design of key knowledge products and materials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709021611"/>
                  </a:ext>
                </a:extLst>
              </a:tr>
              <a:tr h="611919">
                <a:tc>
                  <a:txBody>
                    <a:bodyPr/>
                    <a:lstStyle/>
                    <a:p>
                      <a:pPr marL="0" marR="0">
                        <a:spcBef>
                          <a:spcPts val="0"/>
                        </a:spcBef>
                        <a:spcAft>
                          <a:spcPts val="400"/>
                        </a:spcAft>
                      </a:pPr>
                      <a:r>
                        <a:rPr lang="en-US" sz="1800" dirty="0">
                          <a:effectLst/>
                        </a:rPr>
                        <a:t>Webinars on policy updates and the basics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400"/>
                        </a:spcAft>
                      </a:pPr>
                      <a:r>
                        <a:rPr lang="en-US" sz="1800" dirty="0">
                          <a:effectLst/>
                        </a:rPr>
                        <a:t>Foundational webinars for programming staff; targeted webinar sessions with </a:t>
                      </a:r>
                      <a:r>
                        <a:rPr lang="en-US" sz="1800" dirty="0" err="1">
                          <a:effectLst/>
                        </a:rPr>
                        <a:t>RBx</a:t>
                      </a:r>
                      <a:r>
                        <a:rPr lang="en-US" sz="1800" dirty="0">
                          <a:effectLst/>
                        </a:rPr>
                        <a:t> Country Oversight and Support Teams, </a:t>
                      </a:r>
                      <a:r>
                        <a:rPr lang="en-US" sz="1800" dirty="0" err="1">
                          <a:effectLst/>
                        </a:rPr>
                        <a:t>RBx</a:t>
                      </a:r>
                      <a:r>
                        <a:rPr lang="en-US" sz="1800" dirty="0">
                          <a:effectLst/>
                        </a:rPr>
                        <a:t> SES focal points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898693431"/>
                  </a:ext>
                </a:extLst>
              </a:tr>
              <a:tr h="611919">
                <a:tc>
                  <a:txBody>
                    <a:bodyPr/>
                    <a:lstStyle/>
                    <a:p>
                      <a:pPr marL="0" marR="0">
                        <a:spcBef>
                          <a:spcPts val="0"/>
                        </a:spcBef>
                        <a:spcAft>
                          <a:spcPts val="400"/>
                        </a:spcAft>
                      </a:pPr>
                      <a:r>
                        <a:rPr lang="en-US" sz="1800" dirty="0">
                          <a:effectLst/>
                        </a:rPr>
                        <a:t>Updated guidance notes, tools and resources in the Toolkit and integrated in </a:t>
                      </a:r>
                      <a:r>
                        <a:rPr lang="en-US" sz="1800" dirty="0" err="1">
                          <a:effectLst/>
                        </a:rPr>
                        <a:t>ThroughLine</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400"/>
                        </a:spcAft>
                      </a:pPr>
                      <a:r>
                        <a:rPr lang="en-US" sz="1800" dirty="0">
                          <a:effectLst/>
                        </a:rPr>
                        <a:t>Primarily for practitioners, accessible to all staff, partners, consultants</a:t>
                      </a:r>
                      <a:endParaRPr lang="en-US"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620716803"/>
                  </a:ext>
                </a:extLst>
              </a:tr>
            </a:tbl>
          </a:graphicData>
        </a:graphic>
      </p:graphicFrame>
      <p:sp>
        <p:nvSpPr>
          <p:cNvPr id="6" name="Rectangle 1">
            <a:extLst>
              <a:ext uri="{FF2B5EF4-FFF2-40B4-BE49-F238E27FC236}">
                <a16:creationId xmlns:a16="http://schemas.microsoft.com/office/drawing/2014/main" id="{9DE58C71-A242-4916-AE6E-F118D7735070}"/>
              </a:ext>
            </a:extLst>
          </p:cNvPr>
          <p:cNvSpPr>
            <a:spLocks noChangeArrowheads="1"/>
          </p:cNvSpPr>
          <p:nvPr/>
        </p:nvSpPr>
        <p:spPr bwMode="auto">
          <a:xfrm>
            <a:off x="3672717" y="18653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6530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22C9-83A1-46B8-BF94-185500A7C4CF}"/>
              </a:ext>
            </a:extLst>
          </p:cNvPr>
          <p:cNvSpPr>
            <a:spLocks noGrp="1"/>
          </p:cNvSpPr>
          <p:nvPr>
            <p:ph type="title"/>
          </p:nvPr>
        </p:nvSpPr>
        <p:spPr>
          <a:xfrm>
            <a:off x="703761" y="344560"/>
            <a:ext cx="10515600" cy="817632"/>
          </a:xfrm>
        </p:spPr>
        <p:txBody>
          <a:bodyPr/>
          <a:lstStyle/>
          <a:p>
            <a:pPr algn="ctr"/>
            <a:r>
              <a:rPr lang="en-US" b="1" dirty="0"/>
              <a:t>Learning Strategy – A closer look </a:t>
            </a:r>
          </a:p>
        </p:txBody>
      </p:sp>
      <p:graphicFrame>
        <p:nvGraphicFramePr>
          <p:cNvPr id="4" name="Table 3">
            <a:extLst>
              <a:ext uri="{FF2B5EF4-FFF2-40B4-BE49-F238E27FC236}">
                <a16:creationId xmlns:a16="http://schemas.microsoft.com/office/drawing/2014/main" id="{A1014096-662D-4665-91E8-6CDE017BB915}"/>
              </a:ext>
            </a:extLst>
          </p:cNvPr>
          <p:cNvGraphicFramePr>
            <a:graphicFrameLocks noGrp="1"/>
          </p:cNvGraphicFramePr>
          <p:nvPr>
            <p:extLst>
              <p:ext uri="{D42A27DB-BD31-4B8C-83A1-F6EECF244321}">
                <p14:modId xmlns:p14="http://schemas.microsoft.com/office/powerpoint/2010/main" val="523116081"/>
              </p:ext>
            </p:extLst>
          </p:nvPr>
        </p:nvGraphicFramePr>
        <p:xfrm>
          <a:off x="1098700" y="1162192"/>
          <a:ext cx="9725722" cy="5695808"/>
        </p:xfrm>
        <a:graphic>
          <a:graphicData uri="http://schemas.openxmlformats.org/drawingml/2006/table">
            <a:tbl>
              <a:tblPr firstRow="1" firstCol="1" bandRow="1">
                <a:tableStyleId>{5C22544A-7EE6-4342-B048-85BDC9FD1C3A}</a:tableStyleId>
              </a:tblPr>
              <a:tblGrid>
                <a:gridCol w="4378280">
                  <a:extLst>
                    <a:ext uri="{9D8B030D-6E8A-4147-A177-3AD203B41FA5}">
                      <a16:colId xmlns:a16="http://schemas.microsoft.com/office/drawing/2014/main" val="861064144"/>
                    </a:ext>
                  </a:extLst>
                </a:gridCol>
                <a:gridCol w="5347442">
                  <a:extLst>
                    <a:ext uri="{9D8B030D-6E8A-4147-A177-3AD203B41FA5}">
                      <a16:colId xmlns:a16="http://schemas.microsoft.com/office/drawing/2014/main" val="3876471293"/>
                    </a:ext>
                  </a:extLst>
                </a:gridCol>
              </a:tblGrid>
              <a:tr h="483515">
                <a:tc gridSpan="2">
                  <a:txBody>
                    <a:bodyPr/>
                    <a:lstStyle/>
                    <a:p>
                      <a:pPr marL="0" marR="0" algn="ctr">
                        <a:spcBef>
                          <a:spcPts val="0"/>
                        </a:spcBef>
                        <a:spcAft>
                          <a:spcPts val="0"/>
                        </a:spcAft>
                      </a:pPr>
                      <a:r>
                        <a:rPr lang="en-US" sz="1600" dirty="0">
                          <a:effectLst/>
                        </a:rPr>
                        <a:t>Diversifying and Deepening </a:t>
                      </a:r>
                    </a:p>
                    <a:p>
                      <a:pPr marL="0" marR="0" algn="ctr">
                        <a:spcBef>
                          <a:spcPts val="0"/>
                        </a:spcBef>
                        <a:spcAft>
                          <a:spcPts val="0"/>
                        </a:spcAft>
                      </a:pPr>
                      <a:r>
                        <a:rPr lang="en-US" sz="1600" dirty="0">
                          <a:effectLst/>
                        </a:rPr>
                        <a:t>Expanded and Deeper Learning Opportunities (2021-2022)</a:t>
                      </a:r>
                      <a:endParaRPr lang="en-US" sz="1600" dirty="0">
                        <a:effectLst/>
                        <a:latin typeface="Times New Roman" panose="02020603050405020304" pitchFamily="18" charset="0"/>
                        <a:ea typeface="Times New Roman" panose="02020603050405020304" pitchFamily="18" charset="0"/>
                      </a:endParaRPr>
                    </a:p>
                  </a:txBody>
                  <a:tcPr marL="52862" marR="52862" marT="0" marB="0"/>
                </a:tc>
                <a:tc hMerge="1">
                  <a:txBody>
                    <a:bodyPr/>
                    <a:lstStyle/>
                    <a:p>
                      <a:endParaRPr lang="en-US"/>
                    </a:p>
                  </a:txBody>
                  <a:tcPr/>
                </a:tc>
                <a:extLst>
                  <a:ext uri="{0D108BD9-81ED-4DB2-BD59-A6C34878D82A}">
                    <a16:rowId xmlns:a16="http://schemas.microsoft.com/office/drawing/2014/main" val="795774119"/>
                  </a:ext>
                </a:extLst>
              </a:tr>
              <a:tr h="211538">
                <a:tc>
                  <a:txBody>
                    <a:bodyPr/>
                    <a:lstStyle/>
                    <a:p>
                      <a:pPr marL="0" marR="0">
                        <a:spcBef>
                          <a:spcPts val="0"/>
                        </a:spcBef>
                        <a:spcAft>
                          <a:spcPts val="0"/>
                        </a:spcAft>
                      </a:pPr>
                      <a:r>
                        <a:rPr lang="en-US" sz="1400">
                          <a:effectLst/>
                        </a:rPr>
                        <a:t>Deliverables</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spcBef>
                          <a:spcPts val="0"/>
                        </a:spcBef>
                        <a:spcAft>
                          <a:spcPts val="0"/>
                        </a:spcAft>
                      </a:pPr>
                      <a:r>
                        <a:rPr lang="en-US" sz="1400" dirty="0">
                          <a:effectLst/>
                        </a:rPr>
                        <a:t>Audience</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1294638242"/>
                  </a:ext>
                </a:extLst>
              </a:tr>
              <a:tr h="532056">
                <a:tc>
                  <a:txBody>
                    <a:bodyPr/>
                    <a:lstStyle/>
                    <a:p>
                      <a:pPr marL="0" marR="0">
                        <a:spcBef>
                          <a:spcPts val="0"/>
                        </a:spcBef>
                        <a:spcAft>
                          <a:spcPts val="400"/>
                        </a:spcAft>
                      </a:pPr>
                      <a:r>
                        <a:rPr lang="en-US" sz="1400" dirty="0">
                          <a:effectLst/>
                        </a:rPr>
                        <a:t>Continued trainings with GPN SES experts who have role in SES oversight and support, expanding specialized skills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spcBef>
                          <a:spcPts val="0"/>
                        </a:spcBef>
                        <a:spcAft>
                          <a:spcPts val="400"/>
                        </a:spcAft>
                      </a:pPr>
                      <a:r>
                        <a:rPr lang="en-US" sz="1400" dirty="0">
                          <a:effectLst/>
                        </a:rPr>
                        <a:t>GPN staff primarily based in the regional hubs </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3883900404"/>
                  </a:ext>
                </a:extLst>
              </a:tr>
              <a:tr h="532056">
                <a:tc>
                  <a:txBody>
                    <a:bodyPr/>
                    <a:lstStyle/>
                    <a:p>
                      <a:pPr marL="0" marR="0" algn="just">
                        <a:spcBef>
                          <a:spcPts val="0"/>
                        </a:spcBef>
                        <a:spcAft>
                          <a:spcPts val="400"/>
                        </a:spcAft>
                      </a:pPr>
                      <a:r>
                        <a:rPr lang="en-US" sz="1400">
                          <a:effectLst/>
                        </a:rPr>
                        <a:t>Mobilization of GPN experts to deliver trainings and support</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Cadre of trained experts mobilized through GPN to provide trainings and support to COs, prioritizing high risk </a:t>
                      </a:r>
                      <a:r>
                        <a:rPr lang="en-US" sz="1400" dirty="0" err="1">
                          <a:effectLst/>
                        </a:rPr>
                        <a:t>programmes</a:t>
                      </a:r>
                      <a:r>
                        <a:rPr lang="en-US" sz="1400" dirty="0">
                          <a:effectLst/>
                        </a:rPr>
                        <a:t>/projects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2962901268"/>
                  </a:ext>
                </a:extLst>
              </a:tr>
              <a:tr h="423075">
                <a:tc>
                  <a:txBody>
                    <a:bodyPr/>
                    <a:lstStyle/>
                    <a:p>
                      <a:pPr marL="0" marR="0" algn="just">
                        <a:spcBef>
                          <a:spcPts val="0"/>
                        </a:spcBef>
                        <a:spcAft>
                          <a:spcPts val="400"/>
                        </a:spcAft>
                      </a:pPr>
                      <a:r>
                        <a:rPr lang="en-US" sz="1400" dirty="0">
                          <a:effectLst/>
                        </a:rPr>
                        <a:t>Develop guidance/training on budgeting and costing for SES implementation in projects. </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Primarily practitioners, open to all staff</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1273906324"/>
                  </a:ext>
                </a:extLst>
              </a:tr>
              <a:tr h="313804">
                <a:tc>
                  <a:txBody>
                    <a:bodyPr/>
                    <a:lstStyle/>
                    <a:p>
                      <a:pPr marL="0" marR="0" algn="just">
                        <a:spcBef>
                          <a:spcPts val="0"/>
                        </a:spcBef>
                        <a:spcAft>
                          <a:spcPts val="400"/>
                        </a:spcAft>
                      </a:pPr>
                      <a:r>
                        <a:rPr lang="en-US" sz="1400" dirty="0">
                          <a:effectLst/>
                        </a:rPr>
                        <a:t>Integration in induction trainings for all new staff</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New staff</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2176943693"/>
                  </a:ext>
                </a:extLst>
              </a:tr>
              <a:tr h="354704">
                <a:tc>
                  <a:txBody>
                    <a:bodyPr/>
                    <a:lstStyle/>
                    <a:p>
                      <a:pPr marL="0" marR="0" algn="just">
                        <a:spcBef>
                          <a:spcPts val="0"/>
                        </a:spcBef>
                        <a:spcAft>
                          <a:spcPts val="400"/>
                        </a:spcAft>
                      </a:pPr>
                      <a:r>
                        <a:rPr lang="en-US" sz="1400">
                          <a:effectLst/>
                        </a:rPr>
                        <a:t>Facilitated peer-to-peer learning, thematic groups</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Practitioners facing immediate and similar challenges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3108213601"/>
                  </a:ext>
                </a:extLst>
              </a:tr>
              <a:tr h="354704">
                <a:tc>
                  <a:txBody>
                    <a:bodyPr/>
                    <a:lstStyle/>
                    <a:p>
                      <a:pPr marL="0" marR="0" algn="just">
                        <a:spcBef>
                          <a:spcPts val="0"/>
                        </a:spcBef>
                        <a:spcAft>
                          <a:spcPts val="400"/>
                        </a:spcAft>
                      </a:pPr>
                      <a:r>
                        <a:rPr lang="en-US" sz="1400" dirty="0">
                          <a:effectLst/>
                        </a:rPr>
                        <a:t>Integration in </a:t>
                      </a:r>
                      <a:r>
                        <a:rPr lang="en-US" sz="1400" dirty="0" err="1">
                          <a:effectLst/>
                        </a:rPr>
                        <a:t>RBx</a:t>
                      </a:r>
                      <a:r>
                        <a:rPr lang="en-US" sz="1400" dirty="0">
                          <a:effectLst/>
                        </a:rPr>
                        <a:t>, CoP meetings, and other workshops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Tailored to audience and objectives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1234918851"/>
                  </a:ext>
                </a:extLst>
              </a:tr>
              <a:tr h="423075">
                <a:tc>
                  <a:txBody>
                    <a:bodyPr/>
                    <a:lstStyle/>
                    <a:p>
                      <a:pPr marL="0" marR="0" algn="just">
                        <a:spcBef>
                          <a:spcPts val="0"/>
                        </a:spcBef>
                        <a:spcAft>
                          <a:spcPts val="400"/>
                        </a:spcAft>
                      </a:pPr>
                      <a:r>
                        <a:rPr lang="en-US" sz="1400">
                          <a:effectLst/>
                        </a:rPr>
                        <a:t>Monthly webinar series in different languages (foundational, thematic, lessons learned)</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Primarily practitioners, open to all staff </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380128950"/>
                  </a:ext>
                </a:extLst>
              </a:tr>
              <a:tr h="423075">
                <a:tc>
                  <a:txBody>
                    <a:bodyPr/>
                    <a:lstStyle/>
                    <a:p>
                      <a:pPr marL="0" marR="0" algn="just">
                        <a:spcBef>
                          <a:spcPts val="0"/>
                        </a:spcBef>
                        <a:spcAft>
                          <a:spcPts val="400"/>
                        </a:spcAft>
                      </a:pPr>
                      <a:r>
                        <a:rPr lang="en-US" sz="1400">
                          <a:effectLst/>
                        </a:rPr>
                        <a:t>Continued development of the SES Toolkit and integration in ThroughLine</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a:effectLst/>
                        </a:rPr>
                        <a:t>Primarily practitioners, open to all staff </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1926095200"/>
                  </a:ext>
                </a:extLst>
              </a:tr>
              <a:tr h="423075">
                <a:tc>
                  <a:txBody>
                    <a:bodyPr/>
                    <a:lstStyle/>
                    <a:p>
                      <a:pPr marL="0" marR="0" algn="just">
                        <a:spcBef>
                          <a:spcPts val="0"/>
                        </a:spcBef>
                        <a:spcAft>
                          <a:spcPts val="400"/>
                        </a:spcAft>
                      </a:pPr>
                      <a:r>
                        <a:rPr lang="en-US" sz="1400">
                          <a:effectLst/>
                        </a:rPr>
                        <a:t>Continued developed of communication and advocacy materials</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Internal and external</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1966743750"/>
                  </a:ext>
                </a:extLst>
              </a:tr>
              <a:tr h="313804">
                <a:tc>
                  <a:txBody>
                    <a:bodyPr/>
                    <a:lstStyle/>
                    <a:p>
                      <a:pPr marL="0" marR="0" algn="just">
                        <a:spcBef>
                          <a:spcPts val="0"/>
                        </a:spcBef>
                        <a:spcAft>
                          <a:spcPts val="400"/>
                        </a:spcAft>
                      </a:pPr>
                      <a:r>
                        <a:rPr lang="en-US" sz="1400">
                          <a:effectLst/>
                        </a:rPr>
                        <a:t>“Bite-size” how-to videos on particular issues</a:t>
                      </a:r>
                      <a:endParaRPr lang="en-US" sz="140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Primarily practitioners, open to all staff, partners, consultants </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711441909"/>
                  </a:ext>
                </a:extLst>
              </a:tr>
              <a:tr h="886760">
                <a:tc>
                  <a:txBody>
                    <a:bodyPr/>
                    <a:lstStyle/>
                    <a:p>
                      <a:pPr marL="0" marR="0" algn="just">
                        <a:spcBef>
                          <a:spcPts val="0"/>
                        </a:spcBef>
                        <a:spcAft>
                          <a:spcPts val="400"/>
                        </a:spcAft>
                      </a:pPr>
                      <a:r>
                        <a:rPr lang="en-US" sz="1400" dirty="0">
                          <a:effectLst/>
                        </a:rPr>
                        <a:t>Workshops and Targeted Trainings (identified based on priority capacity needs within regions)</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tc>
                  <a:txBody>
                    <a:bodyPr/>
                    <a:lstStyle/>
                    <a:p>
                      <a:pPr marL="0" marR="0" algn="just">
                        <a:spcBef>
                          <a:spcPts val="0"/>
                        </a:spcBef>
                        <a:spcAft>
                          <a:spcPts val="400"/>
                        </a:spcAft>
                      </a:pPr>
                      <a:r>
                        <a:rPr lang="en-US" sz="1400" dirty="0">
                          <a:effectLst/>
                        </a:rPr>
                        <a:t>Tailored to audience and objectives, the training and workshops will be focused primarily on high-risk countries and programs, with some flexibility to respond to priority needs/issues identified in discussion with </a:t>
                      </a:r>
                      <a:r>
                        <a:rPr lang="en-US" sz="1400" dirty="0" err="1">
                          <a:effectLst/>
                        </a:rPr>
                        <a:t>RBx</a:t>
                      </a:r>
                      <a:r>
                        <a:rPr lang="en-US" sz="1400" dirty="0">
                          <a:effectLst/>
                        </a:rPr>
                        <a:t> and oversight colleagues. </a:t>
                      </a:r>
                      <a:endParaRPr lang="en-US" sz="1400" dirty="0">
                        <a:solidFill>
                          <a:srgbClr val="000000"/>
                        </a:solidFill>
                        <a:effectLst/>
                        <a:latin typeface="Arial" panose="020B0604020202020204" pitchFamily="34" charset="0"/>
                        <a:ea typeface="Calibri" panose="020F0502020204030204" pitchFamily="34" charset="0"/>
                      </a:endParaRPr>
                    </a:p>
                  </a:txBody>
                  <a:tcPr marL="52862" marR="52862" marT="0" marB="0"/>
                </a:tc>
                <a:extLst>
                  <a:ext uri="{0D108BD9-81ED-4DB2-BD59-A6C34878D82A}">
                    <a16:rowId xmlns:a16="http://schemas.microsoft.com/office/drawing/2014/main" val="2929615684"/>
                  </a:ext>
                </a:extLst>
              </a:tr>
            </a:tbl>
          </a:graphicData>
        </a:graphic>
      </p:graphicFrame>
    </p:spTree>
    <p:extLst>
      <p:ext uri="{BB962C8B-B14F-4D97-AF65-F5344CB8AC3E}">
        <p14:creationId xmlns:p14="http://schemas.microsoft.com/office/powerpoint/2010/main" val="12997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9789" y="1"/>
            <a:ext cx="9696919" cy="6857103"/>
          </a:xfrm>
          <a:prstGeom prst="rect">
            <a:avLst/>
          </a:prstGeom>
          <a:blipFill>
            <a:blip r:embed="rId2" cstate="print"/>
            <a:stretch>
              <a:fillRect/>
            </a:stretch>
          </a:blipFill>
        </p:spPr>
        <p:txBody>
          <a:bodyPr wrap="square" lIns="0" tIns="0" rIns="0" bIns="0" rtlCol="0"/>
          <a:lstStyle/>
          <a:p>
            <a:endParaRPr sz="2309"/>
          </a:p>
        </p:txBody>
      </p:sp>
      <p:sp>
        <p:nvSpPr>
          <p:cNvPr id="3" name="object 3"/>
          <p:cNvSpPr/>
          <p:nvPr/>
        </p:nvSpPr>
        <p:spPr>
          <a:xfrm>
            <a:off x="0" y="0"/>
            <a:ext cx="12192000" cy="6857186"/>
          </a:xfrm>
          <a:custGeom>
            <a:avLst/>
            <a:gdLst/>
            <a:ahLst/>
            <a:cxnLst/>
            <a:rect l="l" t="t" r="r" b="b"/>
            <a:pathLst>
              <a:path w="7560309" h="5346065">
                <a:moveTo>
                  <a:pt x="7560005" y="0"/>
                </a:moveTo>
                <a:lnTo>
                  <a:pt x="0" y="0"/>
                </a:lnTo>
                <a:lnTo>
                  <a:pt x="0" y="5346001"/>
                </a:lnTo>
                <a:lnTo>
                  <a:pt x="7560005" y="5346001"/>
                </a:lnTo>
                <a:lnTo>
                  <a:pt x="7560005" y="0"/>
                </a:lnTo>
                <a:close/>
              </a:path>
            </a:pathLst>
          </a:custGeom>
          <a:solidFill>
            <a:srgbClr val="575B5C">
              <a:alpha val="19999"/>
            </a:srgbClr>
          </a:solidFill>
        </p:spPr>
        <p:txBody>
          <a:bodyPr wrap="square" lIns="0" tIns="0" rIns="0" bIns="0" rtlCol="0"/>
          <a:lstStyle/>
          <a:p>
            <a:endParaRPr sz="2309"/>
          </a:p>
        </p:txBody>
      </p:sp>
      <p:sp>
        <p:nvSpPr>
          <p:cNvPr id="4" name="object 4"/>
          <p:cNvSpPr txBox="1"/>
          <p:nvPr/>
        </p:nvSpPr>
        <p:spPr>
          <a:xfrm>
            <a:off x="2285003" y="4245883"/>
            <a:ext cx="7739277" cy="245128"/>
          </a:xfrm>
          <a:prstGeom prst="rect">
            <a:avLst/>
          </a:prstGeom>
          <a:solidFill>
            <a:srgbClr val="002F6C"/>
          </a:solidFill>
        </p:spPr>
        <p:txBody>
          <a:bodyPr vert="horz" wrap="square" lIns="0" tIns="47240" rIns="0" bIns="0" rtlCol="0">
            <a:spAutoFit/>
          </a:bodyPr>
          <a:lstStyle/>
          <a:p>
            <a:pPr marL="144984">
              <a:spcBef>
                <a:spcPts val="372"/>
              </a:spcBef>
            </a:pPr>
            <a:r>
              <a:rPr sz="1283" spc="64" dirty="0">
                <a:solidFill>
                  <a:srgbClr val="FFFFFF"/>
                </a:solidFill>
                <a:latin typeface="Verdana"/>
                <a:cs typeface="Verdana"/>
              </a:rPr>
              <a:t>FOR </a:t>
            </a:r>
            <a:r>
              <a:rPr sz="1283" spc="45" dirty="0">
                <a:solidFill>
                  <a:srgbClr val="FFFFFF"/>
                </a:solidFill>
                <a:latin typeface="Verdana"/>
                <a:cs typeface="Verdana"/>
              </a:rPr>
              <a:t>MORE</a:t>
            </a:r>
            <a:r>
              <a:rPr sz="1283" spc="-212" dirty="0">
                <a:solidFill>
                  <a:srgbClr val="FFFFFF"/>
                </a:solidFill>
                <a:latin typeface="Verdana"/>
                <a:cs typeface="Verdana"/>
              </a:rPr>
              <a:t> </a:t>
            </a:r>
            <a:r>
              <a:rPr sz="1283" spc="-32" dirty="0">
                <a:solidFill>
                  <a:srgbClr val="FFFFFF"/>
                </a:solidFill>
                <a:latin typeface="Verdana"/>
                <a:cs typeface="Verdana"/>
              </a:rPr>
              <a:t>INFO:</a:t>
            </a:r>
            <a:endParaRPr sz="1283">
              <a:latin typeface="Verdana"/>
              <a:cs typeface="Verdana"/>
            </a:endParaRPr>
          </a:p>
        </p:txBody>
      </p:sp>
      <p:grpSp>
        <p:nvGrpSpPr>
          <p:cNvPr id="5" name="object 5"/>
          <p:cNvGrpSpPr/>
          <p:nvPr/>
        </p:nvGrpSpPr>
        <p:grpSpPr>
          <a:xfrm>
            <a:off x="3995692" y="1960231"/>
            <a:ext cx="652405" cy="1323545"/>
            <a:chOff x="2140788" y="1528254"/>
            <a:chExt cx="508634" cy="1031875"/>
          </a:xfrm>
        </p:grpSpPr>
        <p:sp>
          <p:nvSpPr>
            <p:cNvPr id="6" name="object 6"/>
            <p:cNvSpPr/>
            <p:nvPr/>
          </p:nvSpPr>
          <p:spPr>
            <a:xfrm>
              <a:off x="2141029" y="2051939"/>
              <a:ext cx="246379" cy="246379"/>
            </a:xfrm>
            <a:custGeom>
              <a:avLst/>
              <a:gdLst/>
              <a:ahLst/>
              <a:cxnLst/>
              <a:rect l="l" t="t" r="r" b="b"/>
              <a:pathLst>
                <a:path w="246380" h="246380">
                  <a:moveTo>
                    <a:pt x="246341" y="0"/>
                  </a:moveTo>
                  <a:lnTo>
                    <a:pt x="0" y="0"/>
                  </a:lnTo>
                  <a:lnTo>
                    <a:pt x="0" y="246329"/>
                  </a:lnTo>
                  <a:lnTo>
                    <a:pt x="246341" y="246329"/>
                  </a:lnTo>
                  <a:lnTo>
                    <a:pt x="246341" y="0"/>
                  </a:lnTo>
                  <a:close/>
                </a:path>
              </a:pathLst>
            </a:custGeom>
            <a:solidFill>
              <a:srgbClr val="0067B1"/>
            </a:solidFill>
          </p:spPr>
          <p:txBody>
            <a:bodyPr wrap="square" lIns="0" tIns="0" rIns="0" bIns="0" rtlCol="0"/>
            <a:lstStyle/>
            <a:p>
              <a:endParaRPr sz="2309"/>
            </a:p>
          </p:txBody>
        </p:sp>
        <p:sp>
          <p:nvSpPr>
            <p:cNvPr id="7" name="object 7"/>
            <p:cNvSpPr/>
            <p:nvPr/>
          </p:nvSpPr>
          <p:spPr>
            <a:xfrm>
              <a:off x="2203513" y="2092286"/>
              <a:ext cx="121920" cy="167640"/>
            </a:xfrm>
            <a:custGeom>
              <a:avLst/>
              <a:gdLst/>
              <a:ahLst/>
              <a:cxnLst/>
              <a:rect l="l" t="t" r="r" b="b"/>
              <a:pathLst>
                <a:path w="121919" h="167639">
                  <a:moveTo>
                    <a:pt x="121297" y="0"/>
                  </a:moveTo>
                  <a:lnTo>
                    <a:pt x="99809" y="0"/>
                  </a:lnTo>
                  <a:lnTo>
                    <a:pt x="99809" y="97624"/>
                  </a:lnTo>
                  <a:lnTo>
                    <a:pt x="96953" y="121053"/>
                  </a:lnTo>
                  <a:lnTo>
                    <a:pt x="88860" y="137317"/>
                  </a:lnTo>
                  <a:lnTo>
                    <a:pt x="76240" y="146797"/>
                  </a:lnTo>
                  <a:lnTo>
                    <a:pt x="59804" y="149872"/>
                  </a:lnTo>
                  <a:lnTo>
                    <a:pt x="44548" y="146856"/>
                  </a:lnTo>
                  <a:lnTo>
                    <a:pt x="32407" y="137474"/>
                  </a:lnTo>
                  <a:lnTo>
                    <a:pt x="24385" y="121229"/>
                  </a:lnTo>
                  <a:lnTo>
                    <a:pt x="21488" y="97624"/>
                  </a:lnTo>
                  <a:lnTo>
                    <a:pt x="21488" y="0"/>
                  </a:lnTo>
                  <a:lnTo>
                    <a:pt x="0" y="0"/>
                  </a:lnTo>
                  <a:lnTo>
                    <a:pt x="0" y="96901"/>
                  </a:lnTo>
                  <a:lnTo>
                    <a:pt x="4489" y="129506"/>
                  </a:lnTo>
                  <a:lnTo>
                    <a:pt x="16894" y="151263"/>
                  </a:lnTo>
                  <a:lnTo>
                    <a:pt x="35618" y="163409"/>
                  </a:lnTo>
                  <a:lnTo>
                    <a:pt x="59067" y="167182"/>
                  </a:lnTo>
                  <a:lnTo>
                    <a:pt x="83809" y="163185"/>
                  </a:lnTo>
                  <a:lnTo>
                    <a:pt x="103531" y="150602"/>
                  </a:lnTo>
                  <a:lnTo>
                    <a:pt x="116580" y="128552"/>
                  </a:lnTo>
                  <a:lnTo>
                    <a:pt x="121297" y="96151"/>
                  </a:lnTo>
                  <a:lnTo>
                    <a:pt x="121297" y="0"/>
                  </a:lnTo>
                  <a:close/>
                </a:path>
              </a:pathLst>
            </a:custGeom>
            <a:solidFill>
              <a:srgbClr val="FFFFFF"/>
            </a:solidFill>
          </p:spPr>
          <p:txBody>
            <a:bodyPr wrap="square" lIns="0" tIns="0" rIns="0" bIns="0" rtlCol="0"/>
            <a:lstStyle/>
            <a:p>
              <a:endParaRPr sz="2309"/>
            </a:p>
          </p:txBody>
        </p:sp>
        <p:sp>
          <p:nvSpPr>
            <p:cNvPr id="8" name="object 8"/>
            <p:cNvSpPr/>
            <p:nvPr/>
          </p:nvSpPr>
          <p:spPr>
            <a:xfrm>
              <a:off x="2402560" y="2051939"/>
              <a:ext cx="246379" cy="246379"/>
            </a:xfrm>
            <a:custGeom>
              <a:avLst/>
              <a:gdLst/>
              <a:ahLst/>
              <a:cxnLst/>
              <a:rect l="l" t="t" r="r" b="b"/>
              <a:pathLst>
                <a:path w="246380" h="246380">
                  <a:moveTo>
                    <a:pt x="246329" y="0"/>
                  </a:moveTo>
                  <a:lnTo>
                    <a:pt x="0" y="0"/>
                  </a:lnTo>
                  <a:lnTo>
                    <a:pt x="0" y="246329"/>
                  </a:lnTo>
                  <a:lnTo>
                    <a:pt x="246329" y="246329"/>
                  </a:lnTo>
                  <a:lnTo>
                    <a:pt x="246329" y="0"/>
                  </a:lnTo>
                  <a:close/>
                </a:path>
              </a:pathLst>
            </a:custGeom>
            <a:solidFill>
              <a:srgbClr val="0067B1"/>
            </a:solidFill>
          </p:spPr>
          <p:txBody>
            <a:bodyPr wrap="square" lIns="0" tIns="0" rIns="0" bIns="0" rtlCol="0"/>
            <a:lstStyle/>
            <a:p>
              <a:endParaRPr sz="2309"/>
            </a:p>
          </p:txBody>
        </p:sp>
        <p:sp>
          <p:nvSpPr>
            <p:cNvPr id="9" name="object 9"/>
            <p:cNvSpPr/>
            <p:nvPr/>
          </p:nvSpPr>
          <p:spPr>
            <a:xfrm>
              <a:off x="2464028" y="2092883"/>
              <a:ext cx="123825" cy="165100"/>
            </a:xfrm>
            <a:custGeom>
              <a:avLst/>
              <a:gdLst/>
              <a:ahLst/>
              <a:cxnLst/>
              <a:rect l="l" t="t" r="r" b="b"/>
              <a:pathLst>
                <a:path w="123825" h="165100">
                  <a:moveTo>
                    <a:pt x="123482" y="0"/>
                  </a:moveTo>
                  <a:lnTo>
                    <a:pt x="103504" y="0"/>
                  </a:lnTo>
                  <a:lnTo>
                    <a:pt x="103610" y="87221"/>
                  </a:lnTo>
                  <a:lnTo>
                    <a:pt x="103989" y="104044"/>
                  </a:lnTo>
                  <a:lnTo>
                    <a:pt x="104731" y="120220"/>
                  </a:lnTo>
                  <a:lnTo>
                    <a:pt x="105930" y="136448"/>
                  </a:lnTo>
                  <a:lnTo>
                    <a:pt x="105168" y="136677"/>
                  </a:lnTo>
                  <a:lnTo>
                    <a:pt x="84460" y="97318"/>
                  </a:lnTo>
                  <a:lnTo>
                    <a:pt x="23444" y="0"/>
                  </a:lnTo>
                  <a:lnTo>
                    <a:pt x="0" y="0"/>
                  </a:lnTo>
                  <a:lnTo>
                    <a:pt x="0" y="164503"/>
                  </a:lnTo>
                  <a:lnTo>
                    <a:pt x="20015" y="164503"/>
                  </a:lnTo>
                  <a:lnTo>
                    <a:pt x="19956" y="74989"/>
                  </a:lnTo>
                  <a:lnTo>
                    <a:pt x="19732" y="57804"/>
                  </a:lnTo>
                  <a:lnTo>
                    <a:pt x="19275" y="41866"/>
                  </a:lnTo>
                  <a:lnTo>
                    <a:pt x="18516" y="26365"/>
                  </a:lnTo>
                  <a:lnTo>
                    <a:pt x="19265" y="26123"/>
                  </a:lnTo>
                  <a:lnTo>
                    <a:pt x="25843" y="39636"/>
                  </a:lnTo>
                  <a:lnTo>
                    <a:pt x="33273" y="53376"/>
                  </a:lnTo>
                  <a:lnTo>
                    <a:pt x="41332" y="67209"/>
                  </a:lnTo>
                  <a:lnTo>
                    <a:pt x="102019" y="164503"/>
                  </a:lnTo>
                  <a:lnTo>
                    <a:pt x="123482" y="164503"/>
                  </a:lnTo>
                  <a:lnTo>
                    <a:pt x="123482" y="0"/>
                  </a:lnTo>
                  <a:close/>
                </a:path>
              </a:pathLst>
            </a:custGeom>
            <a:solidFill>
              <a:srgbClr val="FFFFFF"/>
            </a:solidFill>
          </p:spPr>
          <p:txBody>
            <a:bodyPr wrap="square" lIns="0" tIns="0" rIns="0" bIns="0" rtlCol="0"/>
            <a:lstStyle/>
            <a:p>
              <a:endParaRPr sz="2309"/>
            </a:p>
          </p:txBody>
        </p:sp>
        <p:sp>
          <p:nvSpPr>
            <p:cNvPr id="10" name="object 10"/>
            <p:cNvSpPr/>
            <p:nvPr/>
          </p:nvSpPr>
          <p:spPr>
            <a:xfrm>
              <a:off x="2402560" y="2313393"/>
              <a:ext cx="246379" cy="246379"/>
            </a:xfrm>
            <a:custGeom>
              <a:avLst/>
              <a:gdLst/>
              <a:ahLst/>
              <a:cxnLst/>
              <a:rect l="l" t="t" r="r" b="b"/>
              <a:pathLst>
                <a:path w="246380" h="246380">
                  <a:moveTo>
                    <a:pt x="246329" y="0"/>
                  </a:moveTo>
                  <a:lnTo>
                    <a:pt x="0" y="0"/>
                  </a:lnTo>
                  <a:lnTo>
                    <a:pt x="0" y="246329"/>
                  </a:lnTo>
                  <a:lnTo>
                    <a:pt x="246329" y="246329"/>
                  </a:lnTo>
                  <a:lnTo>
                    <a:pt x="246329" y="0"/>
                  </a:lnTo>
                  <a:close/>
                </a:path>
              </a:pathLst>
            </a:custGeom>
            <a:solidFill>
              <a:srgbClr val="0067B1"/>
            </a:solidFill>
          </p:spPr>
          <p:txBody>
            <a:bodyPr wrap="square" lIns="0" tIns="0" rIns="0" bIns="0" rtlCol="0"/>
            <a:lstStyle/>
            <a:p>
              <a:endParaRPr sz="2309"/>
            </a:p>
          </p:txBody>
        </p:sp>
        <p:sp>
          <p:nvSpPr>
            <p:cNvPr id="11" name="object 11"/>
            <p:cNvSpPr/>
            <p:nvPr/>
          </p:nvSpPr>
          <p:spPr>
            <a:xfrm>
              <a:off x="2480449" y="2352611"/>
              <a:ext cx="101600" cy="165735"/>
            </a:xfrm>
            <a:custGeom>
              <a:avLst/>
              <a:gdLst/>
              <a:ahLst/>
              <a:cxnLst/>
              <a:rect l="l" t="t" r="r" b="b"/>
              <a:pathLst>
                <a:path w="101600" h="165735">
                  <a:moveTo>
                    <a:pt x="40741" y="0"/>
                  </a:moveTo>
                  <a:lnTo>
                    <a:pt x="28610" y="264"/>
                  </a:lnTo>
                  <a:lnTo>
                    <a:pt x="17808" y="992"/>
                  </a:lnTo>
                  <a:lnTo>
                    <a:pt x="8287" y="2084"/>
                  </a:lnTo>
                  <a:lnTo>
                    <a:pt x="0" y="3441"/>
                  </a:lnTo>
                  <a:lnTo>
                    <a:pt x="0" y="165735"/>
                  </a:lnTo>
                  <a:lnTo>
                    <a:pt x="21234" y="165735"/>
                  </a:lnTo>
                  <a:lnTo>
                    <a:pt x="21234" y="99847"/>
                  </a:lnTo>
                  <a:lnTo>
                    <a:pt x="26149" y="101053"/>
                  </a:lnTo>
                  <a:lnTo>
                    <a:pt x="67024" y="96724"/>
                  </a:lnTo>
                  <a:lnTo>
                    <a:pt x="98247" y="68013"/>
                  </a:lnTo>
                  <a:lnTo>
                    <a:pt x="101498" y="48082"/>
                  </a:lnTo>
                  <a:lnTo>
                    <a:pt x="100482" y="37615"/>
                  </a:lnTo>
                  <a:lnTo>
                    <a:pt x="68027" y="3551"/>
                  </a:lnTo>
                  <a:lnTo>
                    <a:pt x="55443" y="903"/>
                  </a:lnTo>
                  <a:lnTo>
                    <a:pt x="40741" y="0"/>
                  </a:lnTo>
                  <a:close/>
                </a:path>
              </a:pathLst>
            </a:custGeom>
            <a:solidFill>
              <a:srgbClr val="FFFFFF"/>
            </a:solidFill>
          </p:spPr>
          <p:txBody>
            <a:bodyPr wrap="square" lIns="0" tIns="0" rIns="0" bIns="0" rtlCol="0"/>
            <a:lstStyle/>
            <a:p>
              <a:endParaRPr sz="2309"/>
            </a:p>
          </p:txBody>
        </p:sp>
        <p:sp>
          <p:nvSpPr>
            <p:cNvPr id="12" name="object 12"/>
            <p:cNvSpPr/>
            <p:nvPr/>
          </p:nvSpPr>
          <p:spPr>
            <a:xfrm>
              <a:off x="2140788" y="2313647"/>
              <a:ext cx="419734" cy="246379"/>
            </a:xfrm>
            <a:custGeom>
              <a:avLst/>
              <a:gdLst/>
              <a:ahLst/>
              <a:cxnLst/>
              <a:rect l="l" t="t" r="r" b="b"/>
              <a:pathLst>
                <a:path w="419735" h="246380">
                  <a:moveTo>
                    <a:pt x="246341" y="0"/>
                  </a:moveTo>
                  <a:lnTo>
                    <a:pt x="0" y="0"/>
                  </a:lnTo>
                  <a:lnTo>
                    <a:pt x="0" y="246329"/>
                  </a:lnTo>
                  <a:lnTo>
                    <a:pt x="246341" y="246329"/>
                  </a:lnTo>
                  <a:lnTo>
                    <a:pt x="246341" y="0"/>
                  </a:lnTo>
                  <a:close/>
                </a:path>
                <a:path w="419735" h="246380">
                  <a:moveTo>
                    <a:pt x="419735" y="89268"/>
                  </a:moveTo>
                  <a:lnTo>
                    <a:pt x="416953" y="74917"/>
                  </a:lnTo>
                  <a:lnTo>
                    <a:pt x="409092" y="64795"/>
                  </a:lnTo>
                  <a:lnTo>
                    <a:pt x="396836" y="58788"/>
                  </a:lnTo>
                  <a:lnTo>
                    <a:pt x="380885" y="56807"/>
                  </a:lnTo>
                  <a:lnTo>
                    <a:pt x="371640" y="56807"/>
                  </a:lnTo>
                  <a:lnTo>
                    <a:pt x="364553" y="57797"/>
                  </a:lnTo>
                  <a:lnTo>
                    <a:pt x="360883" y="58521"/>
                  </a:lnTo>
                  <a:lnTo>
                    <a:pt x="360883" y="122453"/>
                  </a:lnTo>
                  <a:lnTo>
                    <a:pt x="365531" y="123659"/>
                  </a:lnTo>
                  <a:lnTo>
                    <a:pt x="371640" y="124155"/>
                  </a:lnTo>
                  <a:lnTo>
                    <a:pt x="378485" y="124155"/>
                  </a:lnTo>
                  <a:lnTo>
                    <a:pt x="395833" y="121831"/>
                  </a:lnTo>
                  <a:lnTo>
                    <a:pt x="408800" y="115036"/>
                  </a:lnTo>
                  <a:lnTo>
                    <a:pt x="416915" y="104089"/>
                  </a:lnTo>
                  <a:lnTo>
                    <a:pt x="419735" y="89268"/>
                  </a:lnTo>
                  <a:close/>
                </a:path>
              </a:pathLst>
            </a:custGeom>
            <a:solidFill>
              <a:srgbClr val="0067B1"/>
            </a:solidFill>
          </p:spPr>
          <p:txBody>
            <a:bodyPr wrap="square" lIns="0" tIns="0" rIns="0" bIns="0" rtlCol="0"/>
            <a:lstStyle/>
            <a:p>
              <a:endParaRPr sz="2309"/>
            </a:p>
          </p:txBody>
        </p:sp>
        <p:sp>
          <p:nvSpPr>
            <p:cNvPr id="13" name="object 13"/>
            <p:cNvSpPr/>
            <p:nvPr/>
          </p:nvSpPr>
          <p:spPr>
            <a:xfrm>
              <a:off x="2201976" y="2352370"/>
              <a:ext cx="135890" cy="167640"/>
            </a:xfrm>
            <a:custGeom>
              <a:avLst/>
              <a:gdLst/>
              <a:ahLst/>
              <a:cxnLst/>
              <a:rect l="l" t="t" r="r" b="b"/>
              <a:pathLst>
                <a:path w="135889" h="167639">
                  <a:moveTo>
                    <a:pt x="45402" y="0"/>
                  </a:moveTo>
                  <a:lnTo>
                    <a:pt x="33052" y="262"/>
                  </a:lnTo>
                  <a:lnTo>
                    <a:pt x="21334" y="989"/>
                  </a:lnTo>
                  <a:lnTo>
                    <a:pt x="10299" y="2084"/>
                  </a:lnTo>
                  <a:lnTo>
                    <a:pt x="0" y="3454"/>
                  </a:lnTo>
                  <a:lnTo>
                    <a:pt x="0" y="165265"/>
                  </a:lnTo>
                  <a:lnTo>
                    <a:pt x="8530" y="166169"/>
                  </a:lnTo>
                  <a:lnTo>
                    <a:pt x="17753" y="166747"/>
                  </a:lnTo>
                  <a:lnTo>
                    <a:pt x="38811" y="167144"/>
                  </a:lnTo>
                  <a:lnTo>
                    <a:pt x="61493" y="165622"/>
                  </a:lnTo>
                  <a:lnTo>
                    <a:pt x="98286" y="153723"/>
                  </a:lnTo>
                  <a:lnTo>
                    <a:pt x="129268" y="115965"/>
                  </a:lnTo>
                  <a:lnTo>
                    <a:pt x="135420" y="79603"/>
                  </a:lnTo>
                  <a:lnTo>
                    <a:pt x="133854" y="60996"/>
                  </a:lnTo>
                  <a:lnTo>
                    <a:pt x="112013" y="20294"/>
                  </a:lnTo>
                  <a:lnTo>
                    <a:pt x="66660" y="1283"/>
                  </a:lnTo>
                  <a:lnTo>
                    <a:pt x="45402" y="0"/>
                  </a:lnTo>
                  <a:close/>
                </a:path>
              </a:pathLst>
            </a:custGeom>
            <a:solidFill>
              <a:srgbClr val="FFFFFF"/>
            </a:solidFill>
          </p:spPr>
          <p:txBody>
            <a:bodyPr wrap="square" lIns="0" tIns="0" rIns="0" bIns="0" rtlCol="0"/>
            <a:lstStyle/>
            <a:p>
              <a:endParaRPr sz="2309"/>
            </a:p>
          </p:txBody>
        </p:sp>
        <p:sp>
          <p:nvSpPr>
            <p:cNvPr id="14" name="object 14"/>
            <p:cNvSpPr/>
            <p:nvPr/>
          </p:nvSpPr>
          <p:spPr>
            <a:xfrm>
              <a:off x="2223465" y="2369286"/>
              <a:ext cx="92075" cy="133350"/>
            </a:xfrm>
            <a:custGeom>
              <a:avLst/>
              <a:gdLst/>
              <a:ahLst/>
              <a:cxnLst/>
              <a:rect l="l" t="t" r="r" b="b"/>
              <a:pathLst>
                <a:path w="92075" h="133350">
                  <a:moveTo>
                    <a:pt x="24879" y="0"/>
                  </a:moveTo>
                  <a:lnTo>
                    <a:pt x="13906" y="0"/>
                  </a:lnTo>
                  <a:lnTo>
                    <a:pt x="5613" y="965"/>
                  </a:lnTo>
                  <a:lnTo>
                    <a:pt x="0" y="2171"/>
                  </a:lnTo>
                  <a:lnTo>
                    <a:pt x="0" y="132219"/>
                  </a:lnTo>
                  <a:lnTo>
                    <a:pt x="5346" y="133235"/>
                  </a:lnTo>
                  <a:lnTo>
                    <a:pt x="21462" y="133235"/>
                  </a:lnTo>
                  <a:lnTo>
                    <a:pt x="51546" y="128667"/>
                  </a:lnTo>
                  <a:lnTo>
                    <a:pt x="73501" y="115065"/>
                  </a:lnTo>
                  <a:lnTo>
                    <a:pt x="86949" y="93094"/>
                  </a:lnTo>
                  <a:lnTo>
                    <a:pt x="91516" y="63423"/>
                  </a:lnTo>
                  <a:lnTo>
                    <a:pt x="87522" y="36947"/>
                  </a:lnTo>
                  <a:lnTo>
                    <a:pt x="75123" y="16986"/>
                  </a:lnTo>
                  <a:lnTo>
                    <a:pt x="54261" y="4387"/>
                  </a:lnTo>
                  <a:lnTo>
                    <a:pt x="24879" y="0"/>
                  </a:lnTo>
                  <a:close/>
                </a:path>
              </a:pathLst>
            </a:custGeom>
            <a:solidFill>
              <a:srgbClr val="0067B1"/>
            </a:solidFill>
          </p:spPr>
          <p:txBody>
            <a:bodyPr wrap="square" lIns="0" tIns="0" rIns="0" bIns="0" rtlCol="0"/>
            <a:lstStyle/>
            <a:p>
              <a:endParaRPr sz="2309"/>
            </a:p>
          </p:txBody>
        </p:sp>
        <p:sp>
          <p:nvSpPr>
            <p:cNvPr id="15" name="object 15"/>
            <p:cNvSpPr/>
            <p:nvPr/>
          </p:nvSpPr>
          <p:spPr>
            <a:xfrm>
              <a:off x="2141029" y="1528254"/>
              <a:ext cx="508126" cy="508228"/>
            </a:xfrm>
            <a:prstGeom prst="rect">
              <a:avLst/>
            </a:prstGeom>
            <a:blipFill>
              <a:blip r:embed="rId3" cstate="print"/>
              <a:stretch>
                <a:fillRect/>
              </a:stretch>
            </a:blipFill>
          </p:spPr>
          <p:txBody>
            <a:bodyPr wrap="square" lIns="0" tIns="0" rIns="0" bIns="0" rtlCol="0"/>
            <a:lstStyle/>
            <a:p>
              <a:endParaRPr sz="2309"/>
            </a:p>
          </p:txBody>
        </p:sp>
      </p:grpSp>
      <p:sp>
        <p:nvSpPr>
          <p:cNvPr id="16" name="object 16">
            <a:hlinkClick r:id="rId4"/>
          </p:cNvPr>
          <p:cNvSpPr/>
          <p:nvPr/>
        </p:nvSpPr>
        <p:spPr>
          <a:xfrm>
            <a:off x="5419501" y="1878782"/>
            <a:ext cx="3107097" cy="1734389"/>
          </a:xfrm>
          <a:prstGeom prst="rect">
            <a:avLst/>
          </a:prstGeom>
          <a:blipFill>
            <a:blip r:embed="rId5" cstate="print"/>
            <a:stretch>
              <a:fillRect/>
            </a:stretch>
          </a:blipFill>
        </p:spPr>
        <p:txBody>
          <a:bodyPr wrap="square" lIns="0" tIns="0" rIns="0" bIns="0" rtlCol="0"/>
          <a:lstStyle/>
          <a:p>
            <a:endParaRPr sz="2309"/>
          </a:p>
        </p:txBody>
      </p:sp>
      <p:sp>
        <p:nvSpPr>
          <p:cNvPr id="17" name="object 17"/>
          <p:cNvSpPr/>
          <p:nvPr/>
        </p:nvSpPr>
        <p:spPr>
          <a:xfrm>
            <a:off x="6098231" y="4897377"/>
            <a:ext cx="0" cy="878019"/>
          </a:xfrm>
          <a:custGeom>
            <a:avLst/>
            <a:gdLst/>
            <a:ahLst/>
            <a:cxnLst/>
            <a:rect l="l" t="t" r="r" b="b"/>
            <a:pathLst>
              <a:path h="684529">
                <a:moveTo>
                  <a:pt x="0" y="0"/>
                </a:moveTo>
                <a:lnTo>
                  <a:pt x="0" y="684402"/>
                </a:lnTo>
              </a:path>
            </a:pathLst>
          </a:custGeom>
          <a:ln w="12700">
            <a:solidFill>
              <a:srgbClr val="0036A0"/>
            </a:solidFill>
            <a:prstDash val="dash"/>
          </a:ln>
        </p:spPr>
        <p:txBody>
          <a:bodyPr wrap="square" lIns="0" tIns="0" rIns="0" bIns="0" rtlCol="0"/>
          <a:lstStyle/>
          <a:p>
            <a:endParaRPr sz="2309"/>
          </a:p>
        </p:txBody>
      </p:sp>
      <p:sp>
        <p:nvSpPr>
          <p:cNvPr id="18" name="object 18"/>
          <p:cNvSpPr/>
          <p:nvPr/>
        </p:nvSpPr>
        <p:spPr>
          <a:xfrm>
            <a:off x="3965133" y="5042210"/>
            <a:ext cx="498580" cy="498598"/>
          </a:xfrm>
          <a:prstGeom prst="rect">
            <a:avLst/>
          </a:prstGeom>
          <a:blipFill>
            <a:blip r:embed="rId6" cstate="print"/>
            <a:stretch>
              <a:fillRect/>
            </a:stretch>
          </a:blipFill>
        </p:spPr>
        <p:txBody>
          <a:bodyPr wrap="square" lIns="0" tIns="0" rIns="0" bIns="0" rtlCol="0"/>
          <a:lstStyle/>
          <a:p>
            <a:endParaRPr sz="2309"/>
          </a:p>
        </p:txBody>
      </p:sp>
      <p:grpSp>
        <p:nvGrpSpPr>
          <p:cNvPr id="19" name="object 19"/>
          <p:cNvGrpSpPr/>
          <p:nvPr/>
        </p:nvGrpSpPr>
        <p:grpSpPr>
          <a:xfrm>
            <a:off x="6567882" y="5027468"/>
            <a:ext cx="755846" cy="528604"/>
            <a:chOff x="4146143" y="3919563"/>
            <a:chExt cx="589280" cy="412115"/>
          </a:xfrm>
        </p:grpSpPr>
        <p:sp>
          <p:nvSpPr>
            <p:cNvPr id="20" name="object 20"/>
            <p:cNvSpPr/>
            <p:nvPr/>
          </p:nvSpPr>
          <p:spPr>
            <a:xfrm>
              <a:off x="4501667" y="4100501"/>
              <a:ext cx="233629" cy="230771"/>
            </a:xfrm>
            <a:prstGeom prst="rect">
              <a:avLst/>
            </a:prstGeom>
            <a:blipFill>
              <a:blip r:embed="rId7" cstate="print"/>
              <a:stretch>
                <a:fillRect/>
              </a:stretch>
            </a:blipFill>
          </p:spPr>
          <p:txBody>
            <a:bodyPr wrap="square" lIns="0" tIns="0" rIns="0" bIns="0" rtlCol="0"/>
            <a:lstStyle/>
            <a:p>
              <a:endParaRPr sz="2309"/>
            </a:p>
          </p:txBody>
        </p:sp>
        <p:sp>
          <p:nvSpPr>
            <p:cNvPr id="21" name="object 21"/>
            <p:cNvSpPr/>
            <p:nvPr/>
          </p:nvSpPr>
          <p:spPr>
            <a:xfrm>
              <a:off x="4211434" y="3988028"/>
              <a:ext cx="334568" cy="71437"/>
            </a:xfrm>
            <a:prstGeom prst="rect">
              <a:avLst/>
            </a:prstGeom>
            <a:blipFill>
              <a:blip r:embed="rId8" cstate="print"/>
              <a:stretch>
                <a:fillRect/>
              </a:stretch>
            </a:blipFill>
          </p:spPr>
          <p:txBody>
            <a:bodyPr wrap="square" lIns="0" tIns="0" rIns="0" bIns="0" rtlCol="0"/>
            <a:lstStyle/>
            <a:p>
              <a:endParaRPr sz="2309"/>
            </a:p>
          </p:txBody>
        </p:sp>
        <p:sp>
          <p:nvSpPr>
            <p:cNvPr id="22" name="object 22"/>
            <p:cNvSpPr/>
            <p:nvPr/>
          </p:nvSpPr>
          <p:spPr>
            <a:xfrm>
              <a:off x="4158843" y="3932263"/>
              <a:ext cx="451484" cy="186055"/>
            </a:xfrm>
            <a:custGeom>
              <a:avLst/>
              <a:gdLst/>
              <a:ahLst/>
              <a:cxnLst/>
              <a:rect l="l" t="t" r="r" b="b"/>
              <a:pathLst>
                <a:path w="451485" h="186054">
                  <a:moveTo>
                    <a:pt x="357987" y="185800"/>
                  </a:moveTo>
                  <a:lnTo>
                    <a:pt x="92887" y="185800"/>
                  </a:lnTo>
                  <a:lnTo>
                    <a:pt x="56733" y="178500"/>
                  </a:lnTo>
                  <a:lnTo>
                    <a:pt x="27208" y="158591"/>
                  </a:lnTo>
                  <a:lnTo>
                    <a:pt x="7300" y="129061"/>
                  </a:lnTo>
                  <a:lnTo>
                    <a:pt x="0" y="92900"/>
                  </a:lnTo>
                  <a:lnTo>
                    <a:pt x="7300" y="56744"/>
                  </a:lnTo>
                  <a:lnTo>
                    <a:pt x="27208" y="27214"/>
                  </a:lnTo>
                  <a:lnTo>
                    <a:pt x="56733" y="7302"/>
                  </a:lnTo>
                  <a:lnTo>
                    <a:pt x="92887" y="0"/>
                  </a:lnTo>
                  <a:lnTo>
                    <a:pt x="357987" y="0"/>
                  </a:lnTo>
                  <a:lnTo>
                    <a:pt x="394146" y="7302"/>
                  </a:lnTo>
                  <a:lnTo>
                    <a:pt x="423671" y="27214"/>
                  </a:lnTo>
                  <a:lnTo>
                    <a:pt x="443576" y="56744"/>
                  </a:lnTo>
                  <a:lnTo>
                    <a:pt x="450875" y="92900"/>
                  </a:lnTo>
                  <a:lnTo>
                    <a:pt x="443576" y="129061"/>
                  </a:lnTo>
                  <a:lnTo>
                    <a:pt x="423671" y="158591"/>
                  </a:lnTo>
                  <a:lnTo>
                    <a:pt x="394146" y="178500"/>
                  </a:lnTo>
                  <a:lnTo>
                    <a:pt x="357987" y="185800"/>
                  </a:lnTo>
                  <a:close/>
                </a:path>
              </a:pathLst>
            </a:custGeom>
            <a:ln w="25400">
              <a:solidFill>
                <a:srgbClr val="002939"/>
              </a:solidFill>
            </a:ln>
          </p:spPr>
          <p:txBody>
            <a:bodyPr wrap="square" lIns="0" tIns="0" rIns="0" bIns="0" rtlCol="0"/>
            <a:lstStyle/>
            <a:p>
              <a:endParaRPr sz="2309"/>
            </a:p>
          </p:txBody>
        </p:sp>
      </p:grpSp>
      <p:sp>
        <p:nvSpPr>
          <p:cNvPr id="23" name="object 23"/>
          <p:cNvSpPr txBox="1"/>
          <p:nvPr/>
        </p:nvSpPr>
        <p:spPr>
          <a:xfrm>
            <a:off x="7481935" y="5180926"/>
            <a:ext cx="1382188" cy="174313"/>
          </a:xfrm>
          <a:prstGeom prst="rect">
            <a:avLst/>
          </a:prstGeom>
        </p:spPr>
        <p:txBody>
          <a:bodyPr vert="horz" wrap="square" lIns="0" tIns="16290" rIns="0" bIns="0" rtlCol="0">
            <a:spAutoFit/>
          </a:bodyPr>
          <a:lstStyle/>
          <a:p>
            <a:pPr marL="16290">
              <a:spcBef>
                <a:spcPts val="128"/>
              </a:spcBef>
            </a:pPr>
            <a:r>
              <a:rPr sz="1026" b="1" spc="38" dirty="0">
                <a:solidFill>
                  <a:srgbClr val="002F6C"/>
                </a:solidFill>
                <a:latin typeface="Arial"/>
                <a:cs typeface="Arial"/>
                <a:hlinkClick r:id="rId9"/>
              </a:rPr>
              <a:t>UNDP </a:t>
            </a:r>
            <a:r>
              <a:rPr sz="1026" b="1" spc="-19" dirty="0">
                <a:solidFill>
                  <a:srgbClr val="002F6C"/>
                </a:solidFill>
                <a:latin typeface="Arial"/>
                <a:cs typeface="Arial"/>
                <a:hlinkClick r:id="rId9"/>
              </a:rPr>
              <a:t>SES</a:t>
            </a:r>
            <a:r>
              <a:rPr sz="1026" b="1" spc="-64" dirty="0">
                <a:solidFill>
                  <a:srgbClr val="002F6C"/>
                </a:solidFill>
                <a:latin typeface="Arial"/>
                <a:cs typeface="Arial"/>
                <a:hlinkClick r:id="rId9"/>
              </a:rPr>
              <a:t> </a:t>
            </a:r>
            <a:r>
              <a:rPr sz="1026" b="1" spc="32" dirty="0">
                <a:solidFill>
                  <a:srgbClr val="002F6C"/>
                </a:solidFill>
                <a:latin typeface="Arial"/>
                <a:cs typeface="Arial"/>
                <a:hlinkClick r:id="rId9"/>
              </a:rPr>
              <a:t>WEBSITE</a:t>
            </a:r>
            <a:endParaRPr sz="1026">
              <a:latin typeface="Arial"/>
              <a:cs typeface="Arial"/>
            </a:endParaRPr>
          </a:p>
        </p:txBody>
      </p:sp>
      <p:sp>
        <p:nvSpPr>
          <p:cNvPr id="24" name="object 24"/>
          <p:cNvSpPr txBox="1"/>
          <p:nvPr/>
        </p:nvSpPr>
        <p:spPr>
          <a:xfrm>
            <a:off x="4682568" y="5180926"/>
            <a:ext cx="932590" cy="174313"/>
          </a:xfrm>
          <a:prstGeom prst="rect">
            <a:avLst/>
          </a:prstGeom>
        </p:spPr>
        <p:txBody>
          <a:bodyPr vert="horz" wrap="square" lIns="0" tIns="16290" rIns="0" bIns="0" rtlCol="0">
            <a:spAutoFit/>
          </a:bodyPr>
          <a:lstStyle/>
          <a:p>
            <a:pPr marL="16290">
              <a:spcBef>
                <a:spcPts val="128"/>
              </a:spcBef>
            </a:pPr>
            <a:r>
              <a:rPr sz="1026" b="1" spc="-19" dirty="0">
                <a:solidFill>
                  <a:srgbClr val="002F6C"/>
                </a:solidFill>
                <a:latin typeface="Arial"/>
                <a:cs typeface="Arial"/>
                <a:hlinkClick r:id="rId10"/>
              </a:rPr>
              <a:t>SES</a:t>
            </a:r>
            <a:r>
              <a:rPr sz="1026" b="1" spc="-38" dirty="0">
                <a:solidFill>
                  <a:srgbClr val="002F6C"/>
                </a:solidFill>
                <a:latin typeface="Arial"/>
                <a:cs typeface="Arial"/>
                <a:hlinkClick r:id="rId10"/>
              </a:rPr>
              <a:t> </a:t>
            </a:r>
            <a:r>
              <a:rPr sz="1026" b="1" spc="32" dirty="0">
                <a:solidFill>
                  <a:srgbClr val="002F6C"/>
                </a:solidFill>
                <a:latin typeface="Arial"/>
                <a:cs typeface="Arial"/>
                <a:hlinkClick r:id="rId10"/>
              </a:rPr>
              <a:t>TOOLKIT</a:t>
            </a:r>
            <a:endParaRPr sz="1026">
              <a:latin typeface="Arial"/>
              <a:cs typeface="Arial"/>
            </a:endParaRPr>
          </a:p>
        </p:txBody>
      </p:sp>
      <p:sp>
        <p:nvSpPr>
          <p:cNvPr id="25" name="Title 2">
            <a:extLst>
              <a:ext uri="{FF2B5EF4-FFF2-40B4-BE49-F238E27FC236}">
                <a16:creationId xmlns:a16="http://schemas.microsoft.com/office/drawing/2014/main" id="{3EC560E9-9641-4CCC-A52C-D5698C023A09}"/>
              </a:ext>
            </a:extLst>
          </p:cNvPr>
          <p:cNvSpPr txBox="1">
            <a:spLocks/>
          </p:cNvSpPr>
          <p:nvPr/>
        </p:nvSpPr>
        <p:spPr>
          <a:xfrm>
            <a:off x="3965133" y="157366"/>
            <a:ext cx="4593875" cy="1645501"/>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defRPr/>
            </a:pPr>
            <a:r>
              <a:rPr lang="en-US" sz="4800" b="1" dirty="0"/>
              <a:t>SES Resources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8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472E4D38-1D4E-4CB1-9F4F-80A48B4F0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397931"/>
            <a:ext cx="10905066" cy="4062137"/>
          </a:xfrm>
          <a:prstGeom prst="rect">
            <a:avLst/>
          </a:prstGeom>
        </p:spPr>
      </p:pic>
    </p:spTree>
    <p:extLst>
      <p:ext uri="{BB962C8B-B14F-4D97-AF65-F5344CB8AC3E}">
        <p14:creationId xmlns:p14="http://schemas.microsoft.com/office/powerpoint/2010/main" val="54439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9FB0B-8456-49F6-BCA7-6719025305D0}"/>
              </a:ext>
            </a:extLst>
          </p:cNvPr>
          <p:cNvSpPr>
            <a:spLocks noGrp="1"/>
          </p:cNvSpPr>
          <p:nvPr>
            <p:ph type="title"/>
          </p:nvPr>
        </p:nvSpPr>
        <p:spPr>
          <a:xfrm>
            <a:off x="9084774" y="1031716"/>
            <a:ext cx="2613872" cy="4794567"/>
          </a:xfrm>
        </p:spPr>
        <p:txBody>
          <a:bodyPr vert="horz" lIns="91440" tIns="45720" rIns="91440" bIns="45720" rtlCol="0" anchor="ctr">
            <a:normAutofit/>
          </a:bodyPr>
          <a:lstStyle/>
          <a:p>
            <a:r>
              <a:rPr lang="en-US" b="1" dirty="0">
                <a:solidFill>
                  <a:srgbClr val="FFFFFF"/>
                </a:solidFill>
              </a:rPr>
              <a:t>     Q &amp; A</a:t>
            </a:r>
            <a:br>
              <a:rPr lang="en-US" b="1" dirty="0">
                <a:solidFill>
                  <a:srgbClr val="FFFFFF"/>
                </a:solidFill>
              </a:rPr>
            </a:br>
            <a:endParaRPr lang="en-US" b="1"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E56D6100-C5F9-4585-9984-E428AC017B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61" b="1"/>
          <a:stretch/>
        </p:blipFill>
        <p:spPr>
          <a:xfrm>
            <a:off x="976251" y="942538"/>
            <a:ext cx="7163222" cy="4808332"/>
          </a:xfrm>
          <a:prstGeom prst="rect">
            <a:avLst/>
          </a:prstGeom>
          <a:effectLst/>
        </p:spPr>
      </p:pic>
    </p:spTree>
    <p:extLst>
      <p:ext uri="{BB962C8B-B14F-4D97-AF65-F5344CB8AC3E}">
        <p14:creationId xmlns:p14="http://schemas.microsoft.com/office/powerpoint/2010/main" val="351073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C0090B-9286-D040-97DB-0AC3B32B764B}"/>
              </a:ext>
            </a:extLst>
          </p:cNvPr>
          <p:cNvSpPr/>
          <p:nvPr/>
        </p:nvSpPr>
        <p:spPr>
          <a:xfrm>
            <a:off x="567267" y="606670"/>
            <a:ext cx="3539067" cy="2711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a:solidFill>
                <a:srgbClr val="FFFFFF"/>
              </a:solidFill>
              <a:latin typeface="Calibri" panose="020F0502020204030204"/>
            </a:endParaRPr>
          </a:p>
        </p:txBody>
      </p:sp>
      <p:sp>
        <p:nvSpPr>
          <p:cNvPr id="3" name="Rectangle 2">
            <a:extLst>
              <a:ext uri="{FF2B5EF4-FFF2-40B4-BE49-F238E27FC236}">
                <a16:creationId xmlns:a16="http://schemas.microsoft.com/office/drawing/2014/main" id="{FFCD613C-0B1A-E143-A2D9-74D62DB87720}"/>
              </a:ext>
            </a:extLst>
          </p:cNvPr>
          <p:cNvSpPr/>
          <p:nvPr/>
        </p:nvSpPr>
        <p:spPr>
          <a:xfrm>
            <a:off x="4326467" y="606670"/>
            <a:ext cx="3539067" cy="2711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a:solidFill>
                <a:srgbClr val="FFFFFF"/>
              </a:solidFill>
              <a:latin typeface="Calibri" panose="020F0502020204030204"/>
            </a:endParaRPr>
          </a:p>
        </p:txBody>
      </p:sp>
      <p:sp>
        <p:nvSpPr>
          <p:cNvPr id="4" name="Rectangle 3">
            <a:extLst>
              <a:ext uri="{FF2B5EF4-FFF2-40B4-BE49-F238E27FC236}">
                <a16:creationId xmlns:a16="http://schemas.microsoft.com/office/drawing/2014/main" id="{7F849D91-32F1-0F46-9447-69FB11F44E14}"/>
              </a:ext>
            </a:extLst>
          </p:cNvPr>
          <p:cNvSpPr/>
          <p:nvPr/>
        </p:nvSpPr>
        <p:spPr>
          <a:xfrm>
            <a:off x="8085667" y="606670"/>
            <a:ext cx="3539067" cy="27117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a:solidFill>
                <a:srgbClr val="FFFFFF"/>
              </a:solidFill>
              <a:latin typeface="Calibri" panose="020F0502020204030204"/>
            </a:endParaRPr>
          </a:p>
        </p:txBody>
      </p:sp>
      <p:sp>
        <p:nvSpPr>
          <p:cNvPr id="9" name="Subtitle 2">
            <a:extLst>
              <a:ext uri="{FF2B5EF4-FFF2-40B4-BE49-F238E27FC236}">
                <a16:creationId xmlns:a16="http://schemas.microsoft.com/office/drawing/2014/main" id="{6A09F15E-F643-AC42-B042-D91BDBB7B549}"/>
              </a:ext>
            </a:extLst>
          </p:cNvPr>
          <p:cNvSpPr txBox="1">
            <a:spLocks/>
          </p:cNvSpPr>
          <p:nvPr/>
        </p:nvSpPr>
        <p:spPr>
          <a:xfrm>
            <a:off x="920365" y="1667948"/>
            <a:ext cx="2832870" cy="93301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400" dirty="0">
                <a:solidFill>
                  <a:srgbClr val="FFFFFF"/>
                </a:solidFill>
                <a:latin typeface="Calibri" panose="020F0502020204030204" pitchFamily="34" charset="0"/>
                <a:ea typeface="Roboto Light" panose="02000000000000000000" pitchFamily="2" charset="0"/>
                <a:cs typeface="Calibri" panose="020F0502020204030204" pitchFamily="34" charset="0"/>
              </a:rPr>
              <a:t>Unintended harm to people and the environment undermines the goal  of development.</a:t>
            </a:r>
          </a:p>
        </p:txBody>
      </p:sp>
      <p:sp>
        <p:nvSpPr>
          <p:cNvPr id="10" name="Rectangle 9">
            <a:extLst>
              <a:ext uri="{FF2B5EF4-FFF2-40B4-BE49-F238E27FC236}">
                <a16:creationId xmlns:a16="http://schemas.microsoft.com/office/drawing/2014/main" id="{C078CF5E-F80E-D049-9AFC-FDDC78F8F8D2}"/>
              </a:ext>
            </a:extLst>
          </p:cNvPr>
          <p:cNvSpPr/>
          <p:nvPr/>
        </p:nvSpPr>
        <p:spPr>
          <a:xfrm>
            <a:off x="1134183" y="1021617"/>
            <a:ext cx="2473530" cy="369332"/>
          </a:xfrm>
          <a:prstGeom prst="rect">
            <a:avLst/>
          </a:prstGeom>
        </p:spPr>
        <p:txBody>
          <a:bodyPr wrap="square">
            <a:spAutoFit/>
          </a:bodyPr>
          <a:lstStyle/>
          <a:p>
            <a:pPr algn="ctr" defTabSz="914217">
              <a:defRPr/>
            </a:pPr>
            <a:r>
              <a:rPr lang="en-US" b="1" dirty="0">
                <a:solidFill>
                  <a:srgbClr val="FFFFFF"/>
                </a:solidFill>
                <a:latin typeface="Calibri" panose="020F0502020204030204" pitchFamily="34" charset="0"/>
                <a:ea typeface="Roboto" panose="02000000000000000000" pitchFamily="2" charset="0"/>
                <a:cs typeface="Calibri" panose="020F0502020204030204" pitchFamily="34" charset="0"/>
              </a:rPr>
              <a:t>WHY?</a:t>
            </a:r>
          </a:p>
        </p:txBody>
      </p:sp>
      <p:sp>
        <p:nvSpPr>
          <p:cNvPr id="12" name="Subtitle 2">
            <a:extLst>
              <a:ext uri="{FF2B5EF4-FFF2-40B4-BE49-F238E27FC236}">
                <a16:creationId xmlns:a16="http://schemas.microsoft.com/office/drawing/2014/main" id="{99819F77-EE67-9045-91DA-34004F6A02D2}"/>
              </a:ext>
            </a:extLst>
          </p:cNvPr>
          <p:cNvSpPr txBox="1">
            <a:spLocks/>
          </p:cNvSpPr>
          <p:nvPr/>
        </p:nvSpPr>
        <p:spPr>
          <a:xfrm>
            <a:off x="4679565" y="1667948"/>
            <a:ext cx="2832870" cy="650890"/>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2150"/>
              </a:lnSpc>
              <a:defRPr/>
            </a:pPr>
            <a:r>
              <a:rPr lang="en-US" sz="1400" dirty="0">
                <a:solidFill>
                  <a:srgbClr val="FFFFFF"/>
                </a:solidFill>
                <a:latin typeface="Calibri" panose="020F0502020204030204" pitchFamily="34" charset="0"/>
                <a:ea typeface="Roboto Light" panose="02000000000000000000" pitchFamily="2" charset="0"/>
                <a:cs typeface="Calibri" panose="020F0502020204030204" pitchFamily="34" charset="0"/>
              </a:rPr>
              <a:t>Social and environmental safeguards (e.g. UNDP’s SES) </a:t>
            </a:r>
          </a:p>
        </p:txBody>
      </p:sp>
      <p:sp>
        <p:nvSpPr>
          <p:cNvPr id="13" name="Rectangle 12">
            <a:extLst>
              <a:ext uri="{FF2B5EF4-FFF2-40B4-BE49-F238E27FC236}">
                <a16:creationId xmlns:a16="http://schemas.microsoft.com/office/drawing/2014/main" id="{D7B5ABC9-E0EA-3841-8983-73182BCBCA1D}"/>
              </a:ext>
            </a:extLst>
          </p:cNvPr>
          <p:cNvSpPr/>
          <p:nvPr/>
        </p:nvSpPr>
        <p:spPr>
          <a:xfrm>
            <a:off x="4878585" y="1021617"/>
            <a:ext cx="2473530" cy="369332"/>
          </a:xfrm>
          <a:prstGeom prst="rect">
            <a:avLst/>
          </a:prstGeom>
        </p:spPr>
        <p:txBody>
          <a:bodyPr wrap="square">
            <a:spAutoFit/>
          </a:bodyPr>
          <a:lstStyle/>
          <a:p>
            <a:pPr algn="ctr" defTabSz="914217">
              <a:defRPr/>
            </a:pPr>
            <a:r>
              <a:rPr lang="en-US" b="1" dirty="0">
                <a:solidFill>
                  <a:srgbClr val="FFFFFF"/>
                </a:solidFill>
                <a:latin typeface="Calibri" panose="020F0502020204030204" pitchFamily="34" charset="0"/>
                <a:ea typeface="Roboto" panose="02000000000000000000" pitchFamily="2" charset="0"/>
                <a:cs typeface="Calibri" panose="020F0502020204030204" pitchFamily="34" charset="0"/>
              </a:rPr>
              <a:t>WHAT?</a:t>
            </a:r>
          </a:p>
        </p:txBody>
      </p:sp>
      <p:sp>
        <p:nvSpPr>
          <p:cNvPr id="15" name="Subtitle 2">
            <a:extLst>
              <a:ext uri="{FF2B5EF4-FFF2-40B4-BE49-F238E27FC236}">
                <a16:creationId xmlns:a16="http://schemas.microsoft.com/office/drawing/2014/main" id="{733DC0AB-A8B0-4D41-A2FF-06385068AD19}"/>
              </a:ext>
            </a:extLst>
          </p:cNvPr>
          <p:cNvSpPr txBox="1">
            <a:spLocks/>
          </p:cNvSpPr>
          <p:nvPr/>
        </p:nvSpPr>
        <p:spPr>
          <a:xfrm>
            <a:off x="8438766" y="1515986"/>
            <a:ext cx="2832870" cy="1497275"/>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400" dirty="0">
                <a:solidFill>
                  <a:srgbClr val="FFFFFF"/>
                </a:solidFill>
                <a:latin typeface="Calibri" panose="020F0502020204030204" pitchFamily="34" charset="0"/>
                <a:ea typeface="Roboto Light" panose="02000000000000000000" pitchFamily="2" charset="0"/>
                <a:cs typeface="Calibri" panose="020F0502020204030204" pitchFamily="34" charset="0"/>
              </a:rPr>
              <a:t>Ensure that environmental and social considerations are taken into account at the earliest possible moment.  Conduct due diligence. Engage affected people. </a:t>
            </a:r>
          </a:p>
        </p:txBody>
      </p:sp>
      <p:sp>
        <p:nvSpPr>
          <p:cNvPr id="16" name="Rectangle 15">
            <a:extLst>
              <a:ext uri="{FF2B5EF4-FFF2-40B4-BE49-F238E27FC236}">
                <a16:creationId xmlns:a16="http://schemas.microsoft.com/office/drawing/2014/main" id="{98456D90-2123-C945-9DB3-DE8C2C44D7DC}"/>
              </a:ext>
            </a:extLst>
          </p:cNvPr>
          <p:cNvSpPr/>
          <p:nvPr/>
        </p:nvSpPr>
        <p:spPr>
          <a:xfrm>
            <a:off x="8618436" y="1021617"/>
            <a:ext cx="2473530" cy="369332"/>
          </a:xfrm>
          <a:prstGeom prst="rect">
            <a:avLst/>
          </a:prstGeom>
        </p:spPr>
        <p:txBody>
          <a:bodyPr wrap="square">
            <a:spAutoFit/>
          </a:bodyPr>
          <a:lstStyle/>
          <a:p>
            <a:pPr algn="ctr" defTabSz="914217">
              <a:defRPr/>
            </a:pPr>
            <a:r>
              <a:rPr lang="en-US" b="1" dirty="0">
                <a:solidFill>
                  <a:srgbClr val="FFFFFF"/>
                </a:solidFill>
                <a:latin typeface="Calibri" panose="020F0502020204030204" pitchFamily="34" charset="0"/>
                <a:ea typeface="Roboto" panose="02000000000000000000" pitchFamily="2" charset="0"/>
                <a:cs typeface="Calibri" panose="020F0502020204030204" pitchFamily="34" charset="0"/>
              </a:rPr>
              <a:t>HOW?</a:t>
            </a:r>
          </a:p>
        </p:txBody>
      </p:sp>
      <p:pic>
        <p:nvPicPr>
          <p:cNvPr id="17" name="Picture 8" descr="https://static01.nyt.com/images/2016/08/17/magazine/17mag-cholera-1/17mag-cholera-1-jumbo.jpg?quality=90&amp;auto=webp">
            <a:extLst>
              <a:ext uri="{FF2B5EF4-FFF2-40B4-BE49-F238E27FC236}">
                <a16:creationId xmlns:a16="http://schemas.microsoft.com/office/drawing/2014/main" id="{BBF95452-018F-4637-93C2-B511DB5BC85A}"/>
              </a:ext>
            </a:extLst>
          </p:cNvPr>
          <p:cNvPicPr>
            <a:picLocks noGrp="1" noChangeAspect="1" noChangeArrowheads="1"/>
          </p:cNvPicPr>
          <p:nvPr>
            <p:ph type="pic" sz="quarter" idx="14"/>
          </p:nvPr>
        </p:nvPicPr>
        <p:blipFill>
          <a:blip r:embed="rId3" cstate="screen">
            <a:extLst>
              <a:ext uri="{28A0092B-C50C-407E-A947-70E740481C1C}">
                <a14:useLocalDpi xmlns:a14="http://schemas.microsoft.com/office/drawing/2010/main"/>
              </a:ext>
            </a:extLst>
          </a:blip>
          <a:srcRect l="8488" r="8488"/>
          <a:stretch>
            <a:fillRect/>
          </a:stretch>
        </p:blipFill>
        <p:spPr bwMode="auto">
          <a:xfrm>
            <a:off x="567532" y="3539332"/>
            <a:ext cx="3538538" cy="271224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18" name="Picture Placeholder 17" descr="C:\Users\abdullah\AppData\Local\Microsoft\Windows\INetCache\Content.Word\20180417_111917.jpg">
            <a:extLst>
              <a:ext uri="{FF2B5EF4-FFF2-40B4-BE49-F238E27FC236}">
                <a16:creationId xmlns:a16="http://schemas.microsoft.com/office/drawing/2014/main" id="{516E8A2E-02B8-4B92-B260-7FD55D3CC474}"/>
              </a:ext>
            </a:extLst>
          </p:cNvPr>
          <p:cNvPicPr>
            <a:picLocks noGrp="1"/>
          </p:cNvPicPr>
          <p:nvPr>
            <p:ph type="pic" sz="quarter" idx="15"/>
          </p:nvPr>
        </p:nvPicPr>
        <p:blipFill>
          <a:blip r:embed="rId4" cstate="email">
            <a:extLst>
              <a:ext uri="{28A0092B-C50C-407E-A947-70E740481C1C}">
                <a14:useLocalDpi xmlns:a14="http://schemas.microsoft.com/office/drawing/2010/main"/>
              </a:ext>
            </a:extLst>
          </a:blip>
          <a:srcRect l="16874" r="16874"/>
          <a:stretch>
            <a:fillRect/>
          </a:stretch>
        </p:blipFill>
        <p:spPr bwMode="auto">
          <a:xfrm>
            <a:off x="4326732" y="3539332"/>
            <a:ext cx="3538538" cy="2712244"/>
          </a:xfrm>
          <a:prstGeom prst="rect">
            <a:avLst/>
          </a:prstGeom>
          <a:noFill/>
          <a:ln>
            <a:noFill/>
          </a:ln>
        </p:spPr>
      </p:pic>
      <p:pic>
        <p:nvPicPr>
          <p:cNvPr id="20" name="Content Placeholder 4">
            <a:extLst>
              <a:ext uri="{FF2B5EF4-FFF2-40B4-BE49-F238E27FC236}">
                <a16:creationId xmlns:a16="http://schemas.microsoft.com/office/drawing/2014/main" id="{DCB76B2A-AB3E-4347-8D26-9E74A9FF6626}"/>
              </a:ext>
            </a:extLst>
          </p:cNvPr>
          <p:cNvPicPr>
            <a:picLocks noGrp="1" noChangeAspect="1"/>
          </p:cNvPicPr>
          <p:nvPr>
            <p:ph type="pic" sz="quarter" idx="16"/>
          </p:nvPr>
        </p:nvPicPr>
        <p:blipFill>
          <a:blip r:embed="rId5">
            <a:extLst>
              <a:ext uri="{28A0092B-C50C-407E-A947-70E740481C1C}">
                <a14:useLocalDpi xmlns:a14="http://schemas.microsoft.com/office/drawing/2010/main"/>
              </a:ext>
            </a:extLst>
          </a:blip>
          <a:srcRect l="1061" r="1061"/>
          <a:stretch>
            <a:fillRect/>
          </a:stretch>
        </p:blipFill>
        <p:spPr>
          <a:xfrm>
            <a:off x="8085932" y="3539331"/>
            <a:ext cx="3538538" cy="2712244"/>
          </a:xfrm>
        </p:spPr>
      </p:pic>
    </p:spTree>
    <p:extLst>
      <p:ext uri="{BB962C8B-B14F-4D97-AF65-F5344CB8AC3E}">
        <p14:creationId xmlns:p14="http://schemas.microsoft.com/office/powerpoint/2010/main" val="353282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9AAAD5D-C1BD-4218-8D28-0D523391B868}"/>
              </a:ext>
            </a:extLst>
          </p:cNvPr>
          <p:cNvSpPr/>
          <p:nvPr/>
        </p:nvSpPr>
        <p:spPr>
          <a:xfrm>
            <a:off x="2013625" y="5600708"/>
            <a:ext cx="9280187" cy="8925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E613DF6-21F2-4040-A2FD-939DF3D07308}"/>
              </a:ext>
            </a:extLst>
          </p:cNvPr>
          <p:cNvSpPr/>
          <p:nvPr/>
        </p:nvSpPr>
        <p:spPr>
          <a:xfrm>
            <a:off x="2013625" y="4190861"/>
            <a:ext cx="9280187" cy="8925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1315DC2-2414-4532-8B8F-08DA0ABFB637}"/>
              </a:ext>
            </a:extLst>
          </p:cNvPr>
          <p:cNvSpPr/>
          <p:nvPr/>
        </p:nvSpPr>
        <p:spPr>
          <a:xfrm>
            <a:off x="2013625" y="2712236"/>
            <a:ext cx="9280187" cy="8925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6EF8B30-2E46-4F41-871B-57642B92B07D}"/>
              </a:ext>
            </a:extLst>
          </p:cNvPr>
          <p:cNvSpPr/>
          <p:nvPr/>
        </p:nvSpPr>
        <p:spPr>
          <a:xfrm>
            <a:off x="2013626" y="1414428"/>
            <a:ext cx="9280187" cy="8925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F15067-D809-418D-9FE0-F71C189F2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96" y="2501525"/>
            <a:ext cx="1970963" cy="1443537"/>
          </a:xfrm>
          <a:prstGeom prst="rect">
            <a:avLst/>
          </a:prstGeom>
        </p:spPr>
      </p:pic>
      <p:sp>
        <p:nvSpPr>
          <p:cNvPr id="2" name="Rectangle 1">
            <a:extLst>
              <a:ext uri="{FF2B5EF4-FFF2-40B4-BE49-F238E27FC236}">
                <a16:creationId xmlns:a16="http://schemas.microsoft.com/office/drawing/2014/main" id="{E83C9605-C9FC-42C6-BB70-A247AAB8A900}"/>
              </a:ext>
            </a:extLst>
          </p:cNvPr>
          <p:cNvSpPr/>
          <p:nvPr/>
        </p:nvSpPr>
        <p:spPr>
          <a:xfrm>
            <a:off x="2617406" y="2811792"/>
            <a:ext cx="8280903" cy="830997"/>
          </a:xfrm>
          <a:prstGeom prst="rect">
            <a:avLst/>
          </a:prstGeom>
        </p:spPr>
        <p:txBody>
          <a:bodyPr wrap="square">
            <a:spAutoFit/>
          </a:bodyPr>
          <a:lstStyle/>
          <a:p>
            <a:pPr algn="ctr"/>
            <a:r>
              <a:rPr lang="en-US" sz="2400" dirty="0">
                <a:latin typeface="Perpetua Titling MT" panose="02020502060505020804" pitchFamily="18" charset="0"/>
              </a:rPr>
              <a:t>UNDP accused of </a:t>
            </a:r>
            <a:r>
              <a:rPr lang="en-US" sz="2400" b="1" dirty="0">
                <a:latin typeface="Perpetua Titling MT" panose="02020502060505020804" pitchFamily="18" charset="0"/>
              </a:rPr>
              <a:t>human rights violations </a:t>
            </a:r>
            <a:r>
              <a:rPr lang="en-US" sz="2400" dirty="0">
                <a:latin typeface="Perpetua Titling MT" panose="02020502060505020804" pitchFamily="18" charset="0"/>
              </a:rPr>
              <a:t>in the name of conservation</a:t>
            </a:r>
            <a:endParaRPr lang="en-US" dirty="0">
              <a:latin typeface="Perpetua Titling MT" panose="02020502060505020804" pitchFamily="18" charset="0"/>
            </a:endParaRPr>
          </a:p>
        </p:txBody>
      </p:sp>
      <p:pic>
        <p:nvPicPr>
          <p:cNvPr id="16" name="Picture 15">
            <a:extLst>
              <a:ext uri="{FF2B5EF4-FFF2-40B4-BE49-F238E27FC236}">
                <a16:creationId xmlns:a16="http://schemas.microsoft.com/office/drawing/2014/main" id="{A5145C2A-5E09-4076-8EFF-3CDC8EE70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96" y="1195546"/>
            <a:ext cx="1970963" cy="1305979"/>
          </a:xfrm>
          <a:prstGeom prst="rect">
            <a:avLst/>
          </a:prstGeom>
        </p:spPr>
      </p:pic>
      <p:sp>
        <p:nvSpPr>
          <p:cNvPr id="5" name="Rectangle 4">
            <a:extLst>
              <a:ext uri="{FF2B5EF4-FFF2-40B4-BE49-F238E27FC236}">
                <a16:creationId xmlns:a16="http://schemas.microsoft.com/office/drawing/2014/main" id="{EDCB3BC7-B9DD-42CD-B8A5-9001902EB9D7}"/>
              </a:ext>
            </a:extLst>
          </p:cNvPr>
          <p:cNvSpPr/>
          <p:nvPr/>
        </p:nvSpPr>
        <p:spPr>
          <a:xfrm>
            <a:off x="2617406" y="1427640"/>
            <a:ext cx="8305518" cy="830997"/>
          </a:xfrm>
          <a:prstGeom prst="rect">
            <a:avLst/>
          </a:prstGeom>
        </p:spPr>
        <p:txBody>
          <a:bodyPr wrap="square">
            <a:spAutoFit/>
          </a:bodyPr>
          <a:lstStyle/>
          <a:p>
            <a:pPr algn="ctr"/>
            <a:r>
              <a:rPr lang="en-US" sz="2400" dirty="0">
                <a:latin typeface="Perpetua Titling MT" panose="02020502060505020804" pitchFamily="18" charset="0"/>
                <a:cs typeface="Times New Roman" panose="02020603050405020304" pitchFamily="18" charset="0"/>
              </a:rPr>
              <a:t>REGISTRATION OFFICERS CLAIM </a:t>
            </a:r>
            <a:r>
              <a:rPr lang="en-US" sz="2400" b="1" dirty="0">
                <a:latin typeface="Perpetua Titling MT" panose="02020502060505020804" pitchFamily="18" charset="0"/>
                <a:cs typeface="Times New Roman" panose="02020603050405020304" pitchFamily="18" charset="0"/>
              </a:rPr>
              <a:t>UNSAFE WORKING CONDITIONS</a:t>
            </a:r>
            <a:r>
              <a:rPr lang="en-US" sz="2400" dirty="0">
                <a:latin typeface="Perpetua Titling MT" panose="02020502060505020804" pitchFamily="18" charset="0"/>
                <a:cs typeface="Times New Roman" panose="02020603050405020304" pitchFamily="18" charset="0"/>
              </a:rPr>
              <a:t> AND INADEQUATE PAY</a:t>
            </a:r>
          </a:p>
        </p:txBody>
      </p:sp>
      <p:pic>
        <p:nvPicPr>
          <p:cNvPr id="7" name="Picture 6">
            <a:extLst>
              <a:ext uri="{FF2B5EF4-FFF2-40B4-BE49-F238E27FC236}">
                <a16:creationId xmlns:a16="http://schemas.microsoft.com/office/drawing/2014/main" id="{07B6E60A-611C-4BB8-9FDC-9F2EC2738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96" y="5389997"/>
            <a:ext cx="1970963" cy="1313975"/>
          </a:xfrm>
          <a:prstGeom prst="rect">
            <a:avLst/>
          </a:prstGeom>
        </p:spPr>
      </p:pic>
      <p:sp>
        <p:nvSpPr>
          <p:cNvPr id="3" name="Rectangle 2">
            <a:extLst>
              <a:ext uri="{FF2B5EF4-FFF2-40B4-BE49-F238E27FC236}">
                <a16:creationId xmlns:a16="http://schemas.microsoft.com/office/drawing/2014/main" id="{9B292449-4D9E-4AC3-BDEC-3FFCCB8B79C8}"/>
              </a:ext>
            </a:extLst>
          </p:cNvPr>
          <p:cNvSpPr/>
          <p:nvPr/>
        </p:nvSpPr>
        <p:spPr>
          <a:xfrm>
            <a:off x="2617406" y="5631485"/>
            <a:ext cx="8280902" cy="830997"/>
          </a:xfrm>
          <a:prstGeom prst="rect">
            <a:avLst/>
          </a:prstGeom>
        </p:spPr>
        <p:txBody>
          <a:bodyPr wrap="square">
            <a:spAutoFit/>
          </a:bodyPr>
          <a:lstStyle/>
          <a:p>
            <a:pPr algn="ctr"/>
            <a:r>
              <a:rPr lang="en-US" sz="2400" dirty="0">
                <a:latin typeface="Perpetua Titling MT" panose="02020502060505020804" pitchFamily="18" charset="0"/>
              </a:rPr>
              <a:t>Community opposes UNDP initiative claiming they were </a:t>
            </a:r>
            <a:r>
              <a:rPr lang="en-US" sz="2400" b="1" dirty="0">
                <a:latin typeface="Perpetua Titling MT" panose="02020502060505020804" pitchFamily="18" charset="0"/>
              </a:rPr>
              <a:t>excluded</a:t>
            </a:r>
            <a:r>
              <a:rPr lang="en-US" sz="2400" dirty="0">
                <a:latin typeface="Perpetua Titling MT" panose="02020502060505020804" pitchFamily="18" charset="0"/>
              </a:rPr>
              <a:t> from process</a:t>
            </a:r>
          </a:p>
        </p:txBody>
      </p:sp>
      <p:pic>
        <p:nvPicPr>
          <p:cNvPr id="9" name="Picture 8">
            <a:extLst>
              <a:ext uri="{FF2B5EF4-FFF2-40B4-BE49-F238E27FC236}">
                <a16:creationId xmlns:a16="http://schemas.microsoft.com/office/drawing/2014/main" id="{4E8B9CB7-3B8A-4D12-A98A-5B6913646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196" y="3935667"/>
            <a:ext cx="1970963" cy="1454330"/>
          </a:xfrm>
          <a:prstGeom prst="rect">
            <a:avLst/>
          </a:prstGeom>
        </p:spPr>
      </p:pic>
      <p:sp>
        <p:nvSpPr>
          <p:cNvPr id="10" name="Rectangle 9">
            <a:extLst>
              <a:ext uri="{FF2B5EF4-FFF2-40B4-BE49-F238E27FC236}">
                <a16:creationId xmlns:a16="http://schemas.microsoft.com/office/drawing/2014/main" id="{28292D2C-695D-434E-93A7-AD86BD929348}"/>
              </a:ext>
            </a:extLst>
          </p:cNvPr>
          <p:cNvSpPr/>
          <p:nvPr/>
        </p:nvSpPr>
        <p:spPr>
          <a:xfrm>
            <a:off x="2617406" y="4247333"/>
            <a:ext cx="8231675" cy="830997"/>
          </a:xfrm>
          <a:prstGeom prst="rect">
            <a:avLst/>
          </a:prstGeom>
        </p:spPr>
        <p:txBody>
          <a:bodyPr wrap="square">
            <a:spAutoFit/>
          </a:bodyPr>
          <a:lstStyle/>
          <a:p>
            <a:pPr algn="ctr"/>
            <a:r>
              <a:rPr lang="en-US" sz="2400" dirty="0">
                <a:latin typeface="Perpetua Titling MT" panose="02020502060505020804" pitchFamily="18" charset="0"/>
              </a:rPr>
              <a:t>UNDP accused of </a:t>
            </a:r>
            <a:r>
              <a:rPr lang="en-US" sz="2400" b="1" dirty="0">
                <a:latin typeface="Perpetua Titling MT" panose="02020502060505020804" pitchFamily="18" charset="0"/>
              </a:rPr>
              <a:t>greenwashing</a:t>
            </a:r>
            <a:r>
              <a:rPr lang="en-US" sz="2400" dirty="0">
                <a:latin typeface="Perpetua Titling MT" panose="02020502060505020804" pitchFamily="18" charset="0"/>
              </a:rPr>
              <a:t> while Government destroys the environment</a:t>
            </a:r>
          </a:p>
        </p:txBody>
      </p:sp>
      <p:sp>
        <p:nvSpPr>
          <p:cNvPr id="4" name="TextBox 3">
            <a:extLst>
              <a:ext uri="{FF2B5EF4-FFF2-40B4-BE49-F238E27FC236}">
                <a16:creationId xmlns:a16="http://schemas.microsoft.com/office/drawing/2014/main" id="{8791CF49-02BE-4D28-B2B1-8F8A14A986D5}"/>
              </a:ext>
            </a:extLst>
          </p:cNvPr>
          <p:cNvSpPr txBox="1"/>
          <p:nvPr/>
        </p:nvSpPr>
        <p:spPr>
          <a:xfrm>
            <a:off x="328458" y="63620"/>
            <a:ext cx="11293813" cy="954107"/>
          </a:xfrm>
          <a:prstGeom prst="rect">
            <a:avLst/>
          </a:prstGeom>
          <a:noFill/>
        </p:spPr>
        <p:txBody>
          <a:bodyPr wrap="square" rtlCol="0">
            <a:spAutoFit/>
          </a:bodyPr>
          <a:lstStyle/>
          <a:p>
            <a:pPr algn="ctr"/>
            <a:r>
              <a:rPr lang="en-US" sz="3600" b="1" dirty="0">
                <a:solidFill>
                  <a:schemeClr val="accent6">
                    <a:lumMod val="50000"/>
                  </a:schemeClr>
                </a:solidFill>
              </a:rPr>
              <a:t>EXAMPLE GRIEVANCES INVESTIGATED BY OAI </a:t>
            </a:r>
          </a:p>
          <a:p>
            <a:pPr algn="ctr"/>
            <a:r>
              <a:rPr lang="en-US" sz="2000" b="1" dirty="0">
                <a:solidFill>
                  <a:schemeClr val="accent6">
                    <a:lumMod val="50000"/>
                  </a:schemeClr>
                </a:solidFill>
              </a:rPr>
              <a:t>(Social &amp; Environmental Compliance Unit, SECU)</a:t>
            </a:r>
          </a:p>
        </p:txBody>
      </p:sp>
    </p:spTree>
    <p:extLst>
      <p:ext uri="{BB962C8B-B14F-4D97-AF65-F5344CB8AC3E}">
        <p14:creationId xmlns:p14="http://schemas.microsoft.com/office/powerpoint/2010/main" val="21499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64250"/>
            <a:ext cx="12192000" cy="3393162"/>
            <a:chOff x="0" y="2700832"/>
            <a:chExt cx="7560309" cy="2645410"/>
          </a:xfrm>
        </p:grpSpPr>
        <p:sp>
          <p:nvSpPr>
            <p:cNvPr id="3" name="object 3"/>
            <p:cNvSpPr/>
            <p:nvPr/>
          </p:nvSpPr>
          <p:spPr>
            <a:xfrm>
              <a:off x="0" y="5334103"/>
              <a:ext cx="7560005" cy="11897"/>
            </a:xfrm>
            <a:prstGeom prst="rect">
              <a:avLst/>
            </a:prstGeom>
            <a:blipFill>
              <a:blip r:embed="rId3" cstate="print"/>
              <a:stretch>
                <a:fillRect/>
              </a:stretch>
            </a:blipFill>
          </p:spPr>
          <p:txBody>
            <a:bodyPr wrap="square" lIns="0" tIns="0" rIns="0" bIns="0" rtlCol="0"/>
            <a:lstStyle/>
            <a:p>
              <a:endParaRPr sz="2309"/>
            </a:p>
          </p:txBody>
        </p:sp>
        <p:sp>
          <p:nvSpPr>
            <p:cNvPr id="4" name="object 4"/>
            <p:cNvSpPr/>
            <p:nvPr/>
          </p:nvSpPr>
          <p:spPr>
            <a:xfrm>
              <a:off x="0" y="5346001"/>
              <a:ext cx="7560309" cy="0"/>
            </a:xfrm>
            <a:custGeom>
              <a:avLst/>
              <a:gdLst/>
              <a:ahLst/>
              <a:cxnLst/>
              <a:rect l="l" t="t" r="r" b="b"/>
              <a:pathLst>
                <a:path w="7560309">
                  <a:moveTo>
                    <a:pt x="7560005" y="0"/>
                  </a:moveTo>
                  <a:lnTo>
                    <a:pt x="0" y="0"/>
                  </a:lnTo>
                  <a:lnTo>
                    <a:pt x="7560005" y="0"/>
                  </a:lnTo>
                  <a:close/>
                </a:path>
              </a:pathLst>
            </a:custGeom>
            <a:solidFill>
              <a:srgbClr val="D1D3D4">
                <a:alpha val="19999"/>
              </a:srgbClr>
            </a:solidFill>
          </p:spPr>
          <p:txBody>
            <a:bodyPr wrap="square" lIns="0" tIns="0" rIns="0" bIns="0" rtlCol="0"/>
            <a:lstStyle/>
            <a:p>
              <a:endParaRPr sz="2309"/>
            </a:p>
          </p:txBody>
        </p:sp>
        <p:sp>
          <p:nvSpPr>
            <p:cNvPr id="5" name="object 5"/>
            <p:cNvSpPr/>
            <p:nvPr/>
          </p:nvSpPr>
          <p:spPr>
            <a:xfrm>
              <a:off x="0" y="5334103"/>
              <a:ext cx="7560309" cy="12065"/>
            </a:xfrm>
            <a:custGeom>
              <a:avLst/>
              <a:gdLst/>
              <a:ahLst/>
              <a:cxnLst/>
              <a:rect l="l" t="t" r="r" b="b"/>
              <a:pathLst>
                <a:path w="7560309" h="12064">
                  <a:moveTo>
                    <a:pt x="0" y="0"/>
                  </a:moveTo>
                  <a:lnTo>
                    <a:pt x="7559992" y="0"/>
                  </a:lnTo>
                  <a:lnTo>
                    <a:pt x="7559992" y="11897"/>
                  </a:lnTo>
                  <a:lnTo>
                    <a:pt x="0" y="11897"/>
                  </a:lnTo>
                  <a:lnTo>
                    <a:pt x="0" y="0"/>
                  </a:lnTo>
                  <a:close/>
                </a:path>
              </a:pathLst>
            </a:custGeom>
            <a:solidFill>
              <a:srgbClr val="0067B1"/>
            </a:solidFill>
          </p:spPr>
          <p:txBody>
            <a:bodyPr wrap="square" lIns="0" tIns="0" rIns="0" bIns="0" rtlCol="0"/>
            <a:lstStyle/>
            <a:p>
              <a:endParaRPr sz="2309"/>
            </a:p>
          </p:txBody>
        </p:sp>
        <p:sp>
          <p:nvSpPr>
            <p:cNvPr id="6" name="object 6"/>
            <p:cNvSpPr/>
            <p:nvPr/>
          </p:nvSpPr>
          <p:spPr>
            <a:xfrm>
              <a:off x="0" y="2700832"/>
              <a:ext cx="7560309" cy="267970"/>
            </a:xfrm>
            <a:custGeom>
              <a:avLst/>
              <a:gdLst/>
              <a:ahLst/>
              <a:cxnLst/>
              <a:rect l="l" t="t" r="r" b="b"/>
              <a:pathLst>
                <a:path w="7560309" h="267969">
                  <a:moveTo>
                    <a:pt x="7560005" y="0"/>
                  </a:moveTo>
                  <a:lnTo>
                    <a:pt x="0" y="0"/>
                  </a:lnTo>
                  <a:lnTo>
                    <a:pt x="0" y="267449"/>
                  </a:lnTo>
                  <a:lnTo>
                    <a:pt x="7560005" y="267449"/>
                  </a:lnTo>
                  <a:lnTo>
                    <a:pt x="7560005" y="0"/>
                  </a:lnTo>
                  <a:close/>
                </a:path>
              </a:pathLst>
            </a:custGeom>
            <a:solidFill>
              <a:srgbClr val="0067B1"/>
            </a:solidFill>
          </p:spPr>
          <p:txBody>
            <a:bodyPr wrap="square" lIns="0" tIns="0" rIns="0" bIns="0" rtlCol="0"/>
            <a:lstStyle/>
            <a:p>
              <a:endParaRPr sz="2309"/>
            </a:p>
          </p:txBody>
        </p:sp>
        <p:sp>
          <p:nvSpPr>
            <p:cNvPr id="7" name="object 7"/>
            <p:cNvSpPr/>
            <p:nvPr/>
          </p:nvSpPr>
          <p:spPr>
            <a:xfrm>
              <a:off x="0" y="2886849"/>
              <a:ext cx="7560005" cy="2459151"/>
            </a:xfrm>
            <a:prstGeom prst="rect">
              <a:avLst/>
            </a:prstGeom>
            <a:blipFill>
              <a:blip r:embed="rId4" cstate="print"/>
              <a:stretch>
                <a:fillRect/>
              </a:stretch>
            </a:blipFill>
          </p:spPr>
          <p:txBody>
            <a:bodyPr wrap="square" lIns="0" tIns="0" rIns="0" bIns="0" rtlCol="0"/>
            <a:lstStyle/>
            <a:p>
              <a:endParaRPr sz="2309"/>
            </a:p>
          </p:txBody>
        </p:sp>
      </p:grpSp>
      <p:sp>
        <p:nvSpPr>
          <p:cNvPr id="8" name="object 8"/>
          <p:cNvSpPr txBox="1">
            <a:spLocks noGrp="1"/>
          </p:cNvSpPr>
          <p:nvPr>
            <p:ph type="title"/>
          </p:nvPr>
        </p:nvSpPr>
        <p:spPr>
          <a:xfrm>
            <a:off x="2271237" y="514289"/>
            <a:ext cx="8061724" cy="529795"/>
          </a:xfrm>
          <a:prstGeom prst="rect">
            <a:avLst/>
          </a:prstGeom>
        </p:spPr>
        <p:txBody>
          <a:bodyPr vert="horz" wrap="square" lIns="0" tIns="16290" rIns="0" bIns="0" rtlCol="0" anchor="ctr">
            <a:spAutoFit/>
          </a:bodyPr>
          <a:lstStyle/>
          <a:p>
            <a:pPr marL="16290" marR="6516">
              <a:lnSpc>
                <a:spcPct val="100000"/>
              </a:lnSpc>
              <a:spcBef>
                <a:spcPts val="128"/>
              </a:spcBef>
            </a:pPr>
            <a:r>
              <a:rPr sz="1668" spc="32" dirty="0">
                <a:solidFill>
                  <a:srgbClr val="002F6C"/>
                </a:solidFill>
                <a:latin typeface="Verdana"/>
                <a:cs typeface="Verdana"/>
              </a:rPr>
              <a:t>UNDP’s</a:t>
            </a:r>
            <a:r>
              <a:rPr sz="1668" spc="-96" dirty="0">
                <a:solidFill>
                  <a:srgbClr val="002F6C"/>
                </a:solidFill>
                <a:latin typeface="Verdana"/>
                <a:cs typeface="Verdana"/>
              </a:rPr>
              <a:t> </a:t>
            </a:r>
            <a:r>
              <a:rPr sz="1668" spc="13" dirty="0">
                <a:solidFill>
                  <a:srgbClr val="002F6C"/>
                </a:solidFill>
                <a:latin typeface="Verdana"/>
                <a:cs typeface="Verdana"/>
              </a:rPr>
              <a:t>Social</a:t>
            </a:r>
            <a:r>
              <a:rPr sz="1668" spc="-90" dirty="0">
                <a:solidFill>
                  <a:srgbClr val="002F6C"/>
                </a:solidFill>
                <a:latin typeface="Verdana"/>
                <a:cs typeface="Verdana"/>
              </a:rPr>
              <a:t> </a:t>
            </a:r>
            <a:r>
              <a:rPr sz="1668" spc="6" dirty="0">
                <a:solidFill>
                  <a:srgbClr val="002F6C"/>
                </a:solidFill>
                <a:latin typeface="Verdana"/>
                <a:cs typeface="Verdana"/>
              </a:rPr>
              <a:t>and</a:t>
            </a:r>
            <a:r>
              <a:rPr sz="1668" spc="-90" dirty="0">
                <a:solidFill>
                  <a:srgbClr val="002F6C"/>
                </a:solidFill>
                <a:latin typeface="Verdana"/>
                <a:cs typeface="Verdana"/>
              </a:rPr>
              <a:t> </a:t>
            </a:r>
            <a:r>
              <a:rPr sz="1668" dirty="0">
                <a:solidFill>
                  <a:srgbClr val="002F6C"/>
                </a:solidFill>
                <a:latin typeface="Verdana"/>
                <a:cs typeface="Verdana"/>
              </a:rPr>
              <a:t>Environmental</a:t>
            </a:r>
            <a:r>
              <a:rPr sz="1668" spc="-90" dirty="0">
                <a:solidFill>
                  <a:srgbClr val="002F6C"/>
                </a:solidFill>
                <a:latin typeface="Verdana"/>
                <a:cs typeface="Verdana"/>
              </a:rPr>
              <a:t> </a:t>
            </a:r>
            <a:r>
              <a:rPr sz="1668" spc="-6" dirty="0">
                <a:solidFill>
                  <a:srgbClr val="002F6C"/>
                </a:solidFill>
                <a:latin typeface="Verdana"/>
                <a:cs typeface="Verdana"/>
              </a:rPr>
              <a:t>Standards</a:t>
            </a:r>
            <a:r>
              <a:rPr sz="1668" spc="-90" dirty="0">
                <a:solidFill>
                  <a:srgbClr val="002F6C"/>
                </a:solidFill>
                <a:latin typeface="Verdana"/>
                <a:cs typeface="Verdana"/>
              </a:rPr>
              <a:t> </a:t>
            </a:r>
            <a:r>
              <a:rPr sz="1668" spc="-26" dirty="0">
                <a:solidFill>
                  <a:srgbClr val="002F6C"/>
                </a:solidFill>
                <a:latin typeface="Verdana"/>
                <a:cs typeface="Verdana"/>
              </a:rPr>
              <a:t>(SES)</a:t>
            </a:r>
            <a:r>
              <a:rPr sz="1668" spc="-90" dirty="0">
                <a:solidFill>
                  <a:srgbClr val="002F6C"/>
                </a:solidFill>
                <a:latin typeface="Verdana"/>
                <a:cs typeface="Verdana"/>
              </a:rPr>
              <a:t> </a:t>
            </a:r>
            <a:r>
              <a:rPr sz="1668" spc="-32" dirty="0">
                <a:solidFill>
                  <a:srgbClr val="002F6C"/>
                </a:solidFill>
                <a:latin typeface="Verdana"/>
                <a:cs typeface="Verdana"/>
              </a:rPr>
              <a:t>make</a:t>
            </a:r>
            <a:r>
              <a:rPr sz="1668" spc="-90" dirty="0">
                <a:solidFill>
                  <a:srgbClr val="002F6C"/>
                </a:solidFill>
                <a:latin typeface="Verdana"/>
                <a:cs typeface="Verdana"/>
              </a:rPr>
              <a:t> </a:t>
            </a:r>
            <a:r>
              <a:rPr sz="1668" spc="-26" dirty="0">
                <a:solidFill>
                  <a:srgbClr val="002F6C"/>
                </a:solidFill>
                <a:latin typeface="Verdana"/>
                <a:cs typeface="Verdana"/>
              </a:rPr>
              <a:t>a</a:t>
            </a:r>
            <a:r>
              <a:rPr sz="1668" spc="-90" dirty="0">
                <a:solidFill>
                  <a:srgbClr val="002F6C"/>
                </a:solidFill>
                <a:latin typeface="Verdana"/>
                <a:cs typeface="Verdana"/>
              </a:rPr>
              <a:t> </a:t>
            </a:r>
            <a:r>
              <a:rPr sz="1668" spc="64" dirty="0">
                <a:solidFill>
                  <a:srgbClr val="002F6C"/>
                </a:solidFill>
                <a:latin typeface="Verdana"/>
                <a:cs typeface="Verdana"/>
              </a:rPr>
              <a:t>di</a:t>
            </a:r>
            <a:r>
              <a:rPr lang="en-US" sz="1668" spc="64" dirty="0">
                <a:solidFill>
                  <a:srgbClr val="002F6C"/>
                </a:solidFill>
                <a:latin typeface="Verdana"/>
                <a:cs typeface="Verdana"/>
              </a:rPr>
              <a:t>rect diff</a:t>
            </a:r>
            <a:r>
              <a:rPr sz="1668" spc="64" dirty="0">
                <a:solidFill>
                  <a:srgbClr val="002F6C"/>
                </a:solidFill>
                <a:latin typeface="Verdana"/>
                <a:cs typeface="Verdana"/>
              </a:rPr>
              <a:t>erence </a:t>
            </a:r>
            <a:r>
              <a:rPr sz="1668" spc="-6" dirty="0">
                <a:solidFill>
                  <a:srgbClr val="002F6C"/>
                </a:solidFill>
                <a:latin typeface="Verdana"/>
                <a:cs typeface="Verdana"/>
              </a:rPr>
              <a:t>in</a:t>
            </a:r>
            <a:r>
              <a:rPr sz="1668" spc="-96" dirty="0">
                <a:solidFill>
                  <a:srgbClr val="002F6C"/>
                </a:solidFill>
                <a:latin typeface="Verdana"/>
                <a:cs typeface="Verdana"/>
              </a:rPr>
              <a:t> </a:t>
            </a:r>
            <a:r>
              <a:rPr sz="1668" spc="6" dirty="0">
                <a:solidFill>
                  <a:srgbClr val="002F6C"/>
                </a:solidFill>
                <a:latin typeface="Verdana"/>
                <a:cs typeface="Verdana"/>
              </a:rPr>
              <a:t>the</a:t>
            </a:r>
            <a:r>
              <a:rPr sz="1668" spc="-90" dirty="0">
                <a:solidFill>
                  <a:srgbClr val="002F6C"/>
                </a:solidFill>
                <a:latin typeface="Verdana"/>
                <a:cs typeface="Verdana"/>
              </a:rPr>
              <a:t> </a:t>
            </a:r>
            <a:r>
              <a:rPr sz="1668" spc="-6" dirty="0">
                <a:solidFill>
                  <a:srgbClr val="002F6C"/>
                </a:solidFill>
                <a:latin typeface="Verdana"/>
                <a:cs typeface="Verdana"/>
              </a:rPr>
              <a:t>lives</a:t>
            </a:r>
            <a:r>
              <a:rPr sz="1668" spc="-90" dirty="0">
                <a:solidFill>
                  <a:srgbClr val="002F6C"/>
                </a:solidFill>
                <a:latin typeface="Verdana"/>
                <a:cs typeface="Verdana"/>
              </a:rPr>
              <a:t> </a:t>
            </a:r>
            <a:r>
              <a:rPr sz="1668" spc="58" dirty="0">
                <a:solidFill>
                  <a:srgbClr val="002F6C"/>
                </a:solidFill>
                <a:latin typeface="Verdana"/>
                <a:cs typeface="Verdana"/>
              </a:rPr>
              <a:t>of</a:t>
            </a:r>
            <a:r>
              <a:rPr sz="1668" spc="-90" dirty="0">
                <a:solidFill>
                  <a:srgbClr val="002F6C"/>
                </a:solidFill>
                <a:latin typeface="Verdana"/>
                <a:cs typeface="Verdana"/>
              </a:rPr>
              <a:t> </a:t>
            </a:r>
            <a:r>
              <a:rPr sz="1668" spc="13" dirty="0">
                <a:solidFill>
                  <a:srgbClr val="002F6C"/>
                </a:solidFill>
                <a:latin typeface="Verdana"/>
                <a:cs typeface="Verdana"/>
              </a:rPr>
              <a:t>our</a:t>
            </a:r>
            <a:r>
              <a:rPr sz="1668" spc="-90" dirty="0">
                <a:solidFill>
                  <a:srgbClr val="002F6C"/>
                </a:solidFill>
                <a:latin typeface="Verdana"/>
                <a:cs typeface="Verdana"/>
              </a:rPr>
              <a:t> </a:t>
            </a:r>
            <a:r>
              <a:rPr sz="1668" spc="13" dirty="0">
                <a:solidFill>
                  <a:srgbClr val="002F6C"/>
                </a:solidFill>
                <a:latin typeface="Verdana"/>
                <a:cs typeface="Verdana"/>
              </a:rPr>
              <a:t>beneficiaries</a:t>
            </a:r>
            <a:r>
              <a:rPr sz="1668" spc="-90" dirty="0">
                <a:solidFill>
                  <a:srgbClr val="002F6C"/>
                </a:solidFill>
                <a:latin typeface="Verdana"/>
                <a:cs typeface="Verdana"/>
              </a:rPr>
              <a:t> </a:t>
            </a:r>
            <a:r>
              <a:rPr sz="1668" spc="-19" dirty="0">
                <a:solidFill>
                  <a:srgbClr val="002F6C"/>
                </a:solidFill>
                <a:latin typeface="Verdana"/>
                <a:cs typeface="Verdana"/>
              </a:rPr>
              <a:t>every</a:t>
            </a:r>
            <a:r>
              <a:rPr sz="1668" spc="-90" dirty="0">
                <a:solidFill>
                  <a:srgbClr val="002F6C"/>
                </a:solidFill>
                <a:latin typeface="Verdana"/>
                <a:cs typeface="Verdana"/>
              </a:rPr>
              <a:t> </a:t>
            </a:r>
            <a:r>
              <a:rPr sz="1668" spc="-71" dirty="0">
                <a:solidFill>
                  <a:srgbClr val="002F6C"/>
                </a:solidFill>
                <a:latin typeface="Verdana"/>
                <a:cs typeface="Verdana"/>
              </a:rPr>
              <a:t>day,</a:t>
            </a:r>
            <a:r>
              <a:rPr sz="1668" spc="-90" dirty="0">
                <a:solidFill>
                  <a:srgbClr val="002F6C"/>
                </a:solidFill>
                <a:latin typeface="Verdana"/>
                <a:cs typeface="Verdana"/>
              </a:rPr>
              <a:t> </a:t>
            </a:r>
            <a:r>
              <a:rPr sz="1668" spc="-6" dirty="0">
                <a:solidFill>
                  <a:srgbClr val="002F6C"/>
                </a:solidFill>
                <a:latin typeface="Verdana"/>
                <a:cs typeface="Verdana"/>
              </a:rPr>
              <a:t>in</a:t>
            </a:r>
            <a:r>
              <a:rPr sz="1668" spc="-90" dirty="0">
                <a:solidFill>
                  <a:srgbClr val="002F6C"/>
                </a:solidFill>
                <a:latin typeface="Verdana"/>
                <a:cs typeface="Verdana"/>
              </a:rPr>
              <a:t> </a:t>
            </a:r>
            <a:r>
              <a:rPr sz="1668" spc="-26" dirty="0">
                <a:solidFill>
                  <a:srgbClr val="002F6C"/>
                </a:solidFill>
                <a:latin typeface="Verdana"/>
                <a:cs typeface="Verdana"/>
              </a:rPr>
              <a:t>areas</a:t>
            </a:r>
            <a:r>
              <a:rPr sz="1668" spc="-96" dirty="0">
                <a:solidFill>
                  <a:srgbClr val="002F6C"/>
                </a:solidFill>
                <a:latin typeface="Verdana"/>
                <a:cs typeface="Verdana"/>
              </a:rPr>
              <a:t> </a:t>
            </a:r>
            <a:r>
              <a:rPr sz="1668" spc="-6" dirty="0">
                <a:solidFill>
                  <a:srgbClr val="002F6C"/>
                </a:solidFill>
                <a:latin typeface="Verdana"/>
                <a:cs typeface="Verdana"/>
              </a:rPr>
              <a:t>including:</a:t>
            </a:r>
            <a:endParaRPr sz="1668" dirty="0">
              <a:latin typeface="Verdana"/>
              <a:cs typeface="Verdana"/>
            </a:endParaRPr>
          </a:p>
        </p:txBody>
      </p:sp>
      <p:sp>
        <p:nvSpPr>
          <p:cNvPr id="9" name="object 9"/>
          <p:cNvSpPr txBox="1"/>
          <p:nvPr/>
        </p:nvSpPr>
        <p:spPr>
          <a:xfrm>
            <a:off x="7533198" y="2720036"/>
            <a:ext cx="2230885" cy="332177"/>
          </a:xfrm>
          <a:prstGeom prst="rect">
            <a:avLst/>
          </a:prstGeom>
        </p:spPr>
        <p:txBody>
          <a:bodyPr vert="horz" wrap="square" lIns="0" tIns="16290" rIns="0" bIns="0" rtlCol="0">
            <a:spAutoFit/>
          </a:bodyPr>
          <a:lstStyle/>
          <a:p>
            <a:pPr marL="138467" marR="6516" indent="-122992">
              <a:spcBef>
                <a:spcPts val="128"/>
              </a:spcBef>
            </a:pPr>
            <a:r>
              <a:rPr sz="1026" b="1" spc="32" dirty="0">
                <a:solidFill>
                  <a:srgbClr val="002F6C"/>
                </a:solidFill>
                <a:latin typeface="Arial"/>
                <a:cs typeface="Arial"/>
              </a:rPr>
              <a:t>PROMOTING </a:t>
            </a:r>
            <a:r>
              <a:rPr sz="1026" b="1" spc="19" dirty="0">
                <a:solidFill>
                  <a:srgbClr val="002F6C"/>
                </a:solidFill>
                <a:latin typeface="Arial"/>
                <a:cs typeface="Arial"/>
              </a:rPr>
              <a:t>GENDER</a:t>
            </a:r>
            <a:r>
              <a:rPr sz="1026" b="1" spc="-51" dirty="0">
                <a:solidFill>
                  <a:srgbClr val="002F6C"/>
                </a:solidFill>
                <a:latin typeface="Arial"/>
                <a:cs typeface="Arial"/>
              </a:rPr>
              <a:t> </a:t>
            </a:r>
            <a:r>
              <a:rPr sz="1026" b="1" spc="38" dirty="0">
                <a:solidFill>
                  <a:srgbClr val="002F6C"/>
                </a:solidFill>
                <a:latin typeface="Arial"/>
                <a:cs typeface="Arial"/>
              </a:rPr>
              <a:t>EQUALITY  </a:t>
            </a:r>
            <a:r>
              <a:rPr sz="1026" b="1" spc="-32" dirty="0">
                <a:solidFill>
                  <a:srgbClr val="002F6C"/>
                </a:solidFill>
                <a:latin typeface="Arial"/>
                <a:cs typeface="Arial"/>
              </a:rPr>
              <a:t>&amp; </a:t>
            </a:r>
            <a:r>
              <a:rPr sz="1026" b="1" spc="38" dirty="0">
                <a:solidFill>
                  <a:srgbClr val="002F6C"/>
                </a:solidFill>
                <a:latin typeface="Arial"/>
                <a:cs typeface="Arial"/>
              </a:rPr>
              <a:t>WOMEN’S</a:t>
            </a:r>
            <a:r>
              <a:rPr sz="1026" b="1" spc="51" dirty="0">
                <a:solidFill>
                  <a:srgbClr val="002F6C"/>
                </a:solidFill>
                <a:latin typeface="Arial"/>
                <a:cs typeface="Arial"/>
              </a:rPr>
              <a:t> </a:t>
            </a:r>
            <a:r>
              <a:rPr sz="1026" b="1" spc="32" dirty="0">
                <a:solidFill>
                  <a:srgbClr val="002F6C"/>
                </a:solidFill>
                <a:latin typeface="Arial"/>
                <a:cs typeface="Arial"/>
              </a:rPr>
              <a:t>EMPOWERMENT</a:t>
            </a:r>
            <a:endParaRPr sz="1026">
              <a:latin typeface="Arial"/>
              <a:cs typeface="Arial"/>
            </a:endParaRPr>
          </a:p>
        </p:txBody>
      </p:sp>
      <p:sp>
        <p:nvSpPr>
          <p:cNvPr id="10" name="object 10"/>
          <p:cNvSpPr txBox="1"/>
          <p:nvPr/>
        </p:nvSpPr>
        <p:spPr>
          <a:xfrm>
            <a:off x="5497237" y="2720036"/>
            <a:ext cx="1093859" cy="332177"/>
          </a:xfrm>
          <a:prstGeom prst="rect">
            <a:avLst/>
          </a:prstGeom>
        </p:spPr>
        <p:txBody>
          <a:bodyPr vert="horz" wrap="square" lIns="0" tIns="16290" rIns="0" bIns="0" rtlCol="0">
            <a:spAutoFit/>
          </a:bodyPr>
          <a:lstStyle/>
          <a:p>
            <a:pPr marL="16290" marR="6516" indent="85524">
              <a:spcBef>
                <a:spcPts val="128"/>
              </a:spcBef>
            </a:pPr>
            <a:r>
              <a:rPr sz="1026" b="1" spc="26" dirty="0">
                <a:solidFill>
                  <a:srgbClr val="002F6C"/>
                </a:solidFill>
                <a:latin typeface="Arial"/>
                <a:cs typeface="Arial"/>
              </a:rPr>
              <a:t>PROTECTING  </a:t>
            </a:r>
            <a:r>
              <a:rPr sz="1026" b="1" spc="45" dirty="0">
                <a:solidFill>
                  <a:srgbClr val="002F6C"/>
                </a:solidFill>
                <a:latin typeface="Arial"/>
                <a:cs typeface="Arial"/>
              </a:rPr>
              <a:t>HUMAN</a:t>
            </a:r>
            <a:r>
              <a:rPr sz="1026" b="1" spc="-64" dirty="0">
                <a:solidFill>
                  <a:srgbClr val="002F6C"/>
                </a:solidFill>
                <a:latin typeface="Arial"/>
                <a:cs typeface="Arial"/>
              </a:rPr>
              <a:t> </a:t>
            </a:r>
            <a:r>
              <a:rPr sz="1026" b="1" spc="13" dirty="0">
                <a:solidFill>
                  <a:srgbClr val="002F6C"/>
                </a:solidFill>
                <a:latin typeface="Arial"/>
                <a:cs typeface="Arial"/>
              </a:rPr>
              <a:t>RIGHTS</a:t>
            </a:r>
            <a:endParaRPr sz="1026">
              <a:latin typeface="Arial"/>
              <a:cs typeface="Arial"/>
            </a:endParaRPr>
          </a:p>
        </p:txBody>
      </p:sp>
      <p:sp>
        <p:nvSpPr>
          <p:cNvPr id="11" name="object 11"/>
          <p:cNvSpPr/>
          <p:nvPr/>
        </p:nvSpPr>
        <p:spPr>
          <a:xfrm>
            <a:off x="5183821" y="3146241"/>
            <a:ext cx="1731604" cy="0"/>
          </a:xfrm>
          <a:custGeom>
            <a:avLst/>
            <a:gdLst/>
            <a:ahLst/>
            <a:cxnLst/>
            <a:rect l="l" t="t" r="r" b="b"/>
            <a:pathLst>
              <a:path w="1350010">
                <a:moveTo>
                  <a:pt x="0" y="0"/>
                </a:moveTo>
                <a:lnTo>
                  <a:pt x="1349946" y="0"/>
                </a:lnTo>
              </a:path>
            </a:pathLst>
          </a:custGeom>
          <a:ln w="12700">
            <a:solidFill>
              <a:srgbClr val="A7A9AC"/>
            </a:solidFill>
            <a:prstDash val="dash"/>
          </a:ln>
        </p:spPr>
        <p:txBody>
          <a:bodyPr wrap="square" lIns="0" tIns="0" rIns="0" bIns="0" rtlCol="0"/>
          <a:lstStyle/>
          <a:p>
            <a:endParaRPr sz="2309"/>
          </a:p>
        </p:txBody>
      </p:sp>
      <p:sp>
        <p:nvSpPr>
          <p:cNvPr id="12" name="object 12"/>
          <p:cNvSpPr txBox="1"/>
          <p:nvPr/>
        </p:nvSpPr>
        <p:spPr>
          <a:xfrm>
            <a:off x="2409311" y="2720036"/>
            <a:ext cx="2354689" cy="332177"/>
          </a:xfrm>
          <a:prstGeom prst="rect">
            <a:avLst/>
          </a:prstGeom>
        </p:spPr>
        <p:txBody>
          <a:bodyPr vert="horz" wrap="square" lIns="0" tIns="16290" rIns="0" bIns="0" rtlCol="0">
            <a:spAutoFit/>
          </a:bodyPr>
          <a:lstStyle/>
          <a:p>
            <a:pPr marL="16290" marR="6516" indent="573418">
              <a:spcBef>
                <a:spcPts val="128"/>
              </a:spcBef>
            </a:pPr>
            <a:r>
              <a:rPr sz="1026" b="1" spc="26" dirty="0">
                <a:solidFill>
                  <a:srgbClr val="002F6C"/>
                </a:solidFill>
                <a:latin typeface="Arial"/>
                <a:cs typeface="Arial"/>
              </a:rPr>
              <a:t>STRENGTHENING  SUSTAINABILITY </a:t>
            </a:r>
            <a:r>
              <a:rPr sz="1026" b="1" spc="64" dirty="0">
                <a:solidFill>
                  <a:srgbClr val="002F6C"/>
                </a:solidFill>
                <a:latin typeface="Arial"/>
                <a:cs typeface="Arial"/>
              </a:rPr>
              <a:t>AND</a:t>
            </a:r>
            <a:r>
              <a:rPr sz="1026" b="1" spc="-77" dirty="0">
                <a:solidFill>
                  <a:srgbClr val="002F6C"/>
                </a:solidFill>
                <a:latin typeface="Arial"/>
                <a:cs typeface="Arial"/>
              </a:rPr>
              <a:t> </a:t>
            </a:r>
            <a:r>
              <a:rPr sz="1026" b="1" spc="19" dirty="0">
                <a:solidFill>
                  <a:srgbClr val="002F6C"/>
                </a:solidFill>
                <a:latin typeface="Arial"/>
                <a:cs typeface="Arial"/>
              </a:rPr>
              <a:t>RESILIENCE</a:t>
            </a:r>
            <a:endParaRPr sz="1026" dirty="0">
              <a:latin typeface="Arial"/>
              <a:cs typeface="Arial"/>
            </a:endParaRPr>
          </a:p>
        </p:txBody>
      </p:sp>
      <p:sp>
        <p:nvSpPr>
          <p:cNvPr id="13" name="object 13"/>
          <p:cNvSpPr/>
          <p:nvPr/>
        </p:nvSpPr>
        <p:spPr>
          <a:xfrm>
            <a:off x="2726376" y="3146241"/>
            <a:ext cx="1731604" cy="0"/>
          </a:xfrm>
          <a:custGeom>
            <a:avLst/>
            <a:gdLst/>
            <a:ahLst/>
            <a:cxnLst/>
            <a:rect l="l" t="t" r="r" b="b"/>
            <a:pathLst>
              <a:path w="1350010">
                <a:moveTo>
                  <a:pt x="0" y="0"/>
                </a:moveTo>
                <a:lnTo>
                  <a:pt x="1349946" y="0"/>
                </a:lnTo>
              </a:path>
            </a:pathLst>
          </a:custGeom>
          <a:ln w="12700">
            <a:solidFill>
              <a:srgbClr val="A7A9AC"/>
            </a:solidFill>
            <a:prstDash val="dash"/>
          </a:ln>
        </p:spPr>
        <p:txBody>
          <a:bodyPr wrap="square" lIns="0" tIns="0" rIns="0" bIns="0" rtlCol="0"/>
          <a:lstStyle/>
          <a:p>
            <a:endParaRPr sz="2309"/>
          </a:p>
        </p:txBody>
      </p:sp>
      <p:sp>
        <p:nvSpPr>
          <p:cNvPr id="14" name="object 14"/>
          <p:cNvSpPr/>
          <p:nvPr/>
        </p:nvSpPr>
        <p:spPr>
          <a:xfrm>
            <a:off x="7958655" y="3146241"/>
            <a:ext cx="1379745" cy="0"/>
          </a:xfrm>
          <a:custGeom>
            <a:avLst/>
            <a:gdLst/>
            <a:ahLst/>
            <a:cxnLst/>
            <a:rect l="l" t="t" r="r" b="b"/>
            <a:pathLst>
              <a:path w="1075689">
                <a:moveTo>
                  <a:pt x="0" y="0"/>
                </a:moveTo>
                <a:lnTo>
                  <a:pt x="1075588" y="0"/>
                </a:lnTo>
              </a:path>
            </a:pathLst>
          </a:custGeom>
          <a:ln w="12700">
            <a:solidFill>
              <a:srgbClr val="A7A9AC"/>
            </a:solidFill>
            <a:prstDash val="dash"/>
          </a:ln>
        </p:spPr>
        <p:txBody>
          <a:bodyPr wrap="square" lIns="0" tIns="0" rIns="0" bIns="0" rtlCol="0"/>
          <a:lstStyle/>
          <a:p>
            <a:endParaRPr sz="2309"/>
          </a:p>
        </p:txBody>
      </p:sp>
      <p:grpSp>
        <p:nvGrpSpPr>
          <p:cNvPr id="15" name="object 15"/>
          <p:cNvGrpSpPr/>
          <p:nvPr/>
        </p:nvGrpSpPr>
        <p:grpSpPr>
          <a:xfrm>
            <a:off x="8039990" y="1441890"/>
            <a:ext cx="1207072" cy="1207072"/>
            <a:chOff x="5293842" y="1124140"/>
            <a:chExt cx="941069" cy="941069"/>
          </a:xfrm>
        </p:grpSpPr>
        <p:sp>
          <p:nvSpPr>
            <p:cNvPr id="16" name="object 16"/>
            <p:cNvSpPr/>
            <p:nvPr/>
          </p:nvSpPr>
          <p:spPr>
            <a:xfrm>
              <a:off x="5337975" y="1164678"/>
              <a:ext cx="861060" cy="861060"/>
            </a:xfrm>
            <a:custGeom>
              <a:avLst/>
              <a:gdLst/>
              <a:ahLst/>
              <a:cxnLst/>
              <a:rect l="l" t="t" r="r" b="b"/>
              <a:pathLst>
                <a:path w="861060" h="861060">
                  <a:moveTo>
                    <a:pt x="430250" y="0"/>
                  </a:moveTo>
                  <a:lnTo>
                    <a:pt x="383370" y="2524"/>
                  </a:lnTo>
                  <a:lnTo>
                    <a:pt x="337952" y="9923"/>
                  </a:lnTo>
                  <a:lnTo>
                    <a:pt x="294259" y="21933"/>
                  </a:lnTo>
                  <a:lnTo>
                    <a:pt x="252553" y="38293"/>
                  </a:lnTo>
                  <a:lnTo>
                    <a:pt x="213096" y="58739"/>
                  </a:lnTo>
                  <a:lnTo>
                    <a:pt x="176151" y="83010"/>
                  </a:lnTo>
                  <a:lnTo>
                    <a:pt x="141981" y="110842"/>
                  </a:lnTo>
                  <a:lnTo>
                    <a:pt x="110848" y="141974"/>
                  </a:lnTo>
                  <a:lnTo>
                    <a:pt x="83014" y="176143"/>
                  </a:lnTo>
                  <a:lnTo>
                    <a:pt x="58742" y="213087"/>
                  </a:lnTo>
                  <a:lnTo>
                    <a:pt x="38295" y="252542"/>
                  </a:lnTo>
                  <a:lnTo>
                    <a:pt x="21934" y="294248"/>
                  </a:lnTo>
                  <a:lnTo>
                    <a:pt x="9923" y="337940"/>
                  </a:lnTo>
                  <a:lnTo>
                    <a:pt x="2524" y="383358"/>
                  </a:lnTo>
                  <a:lnTo>
                    <a:pt x="0" y="430237"/>
                  </a:lnTo>
                  <a:lnTo>
                    <a:pt x="2524" y="477117"/>
                  </a:lnTo>
                  <a:lnTo>
                    <a:pt x="9923" y="522534"/>
                  </a:lnTo>
                  <a:lnTo>
                    <a:pt x="21934" y="566227"/>
                  </a:lnTo>
                  <a:lnTo>
                    <a:pt x="38295" y="607932"/>
                  </a:lnTo>
                  <a:lnTo>
                    <a:pt x="58742" y="647388"/>
                  </a:lnTo>
                  <a:lnTo>
                    <a:pt x="83014" y="684332"/>
                  </a:lnTo>
                  <a:lnTo>
                    <a:pt x="110848" y="718501"/>
                  </a:lnTo>
                  <a:lnTo>
                    <a:pt x="141981" y="749633"/>
                  </a:lnTo>
                  <a:lnTo>
                    <a:pt x="176151" y="777465"/>
                  </a:lnTo>
                  <a:lnTo>
                    <a:pt x="213096" y="801736"/>
                  </a:lnTo>
                  <a:lnTo>
                    <a:pt x="252553" y="822182"/>
                  </a:lnTo>
                  <a:lnTo>
                    <a:pt x="294259" y="838542"/>
                  </a:lnTo>
                  <a:lnTo>
                    <a:pt x="337952" y="850552"/>
                  </a:lnTo>
                  <a:lnTo>
                    <a:pt x="383370" y="857951"/>
                  </a:lnTo>
                  <a:lnTo>
                    <a:pt x="430250" y="860475"/>
                  </a:lnTo>
                  <a:lnTo>
                    <a:pt x="477128" y="857951"/>
                  </a:lnTo>
                  <a:lnTo>
                    <a:pt x="522543" y="850552"/>
                  </a:lnTo>
                  <a:lnTo>
                    <a:pt x="566235" y="838542"/>
                  </a:lnTo>
                  <a:lnTo>
                    <a:pt x="607940" y="822182"/>
                  </a:lnTo>
                  <a:lnTo>
                    <a:pt x="647395" y="801736"/>
                  </a:lnTo>
                  <a:lnTo>
                    <a:pt x="684339" y="777465"/>
                  </a:lnTo>
                  <a:lnTo>
                    <a:pt x="718508" y="749633"/>
                  </a:lnTo>
                  <a:lnTo>
                    <a:pt x="749641" y="718501"/>
                  </a:lnTo>
                  <a:lnTo>
                    <a:pt x="777474" y="684332"/>
                  </a:lnTo>
                  <a:lnTo>
                    <a:pt x="801746" y="647388"/>
                  </a:lnTo>
                  <a:lnTo>
                    <a:pt x="822193" y="607932"/>
                  </a:lnTo>
                  <a:lnTo>
                    <a:pt x="838553" y="566227"/>
                  </a:lnTo>
                  <a:lnTo>
                    <a:pt x="850564" y="522534"/>
                  </a:lnTo>
                  <a:lnTo>
                    <a:pt x="857963" y="477117"/>
                  </a:lnTo>
                  <a:lnTo>
                    <a:pt x="860488" y="430237"/>
                  </a:lnTo>
                  <a:lnTo>
                    <a:pt x="857963" y="383358"/>
                  </a:lnTo>
                  <a:lnTo>
                    <a:pt x="850564" y="337940"/>
                  </a:lnTo>
                  <a:lnTo>
                    <a:pt x="838553" y="294248"/>
                  </a:lnTo>
                  <a:lnTo>
                    <a:pt x="822193" y="252542"/>
                  </a:lnTo>
                  <a:lnTo>
                    <a:pt x="801746" y="213087"/>
                  </a:lnTo>
                  <a:lnTo>
                    <a:pt x="777474" y="176143"/>
                  </a:lnTo>
                  <a:lnTo>
                    <a:pt x="749641" y="141974"/>
                  </a:lnTo>
                  <a:lnTo>
                    <a:pt x="718508" y="110842"/>
                  </a:lnTo>
                  <a:lnTo>
                    <a:pt x="684339" y="83010"/>
                  </a:lnTo>
                  <a:lnTo>
                    <a:pt x="647395" y="58739"/>
                  </a:lnTo>
                  <a:lnTo>
                    <a:pt x="607940" y="38293"/>
                  </a:lnTo>
                  <a:lnTo>
                    <a:pt x="566235" y="21933"/>
                  </a:lnTo>
                  <a:lnTo>
                    <a:pt x="522543" y="9923"/>
                  </a:lnTo>
                  <a:lnTo>
                    <a:pt x="477128" y="2524"/>
                  </a:lnTo>
                  <a:lnTo>
                    <a:pt x="430250" y="0"/>
                  </a:lnTo>
                  <a:close/>
                </a:path>
              </a:pathLst>
            </a:custGeom>
            <a:solidFill>
              <a:srgbClr val="002F6C"/>
            </a:solidFill>
          </p:spPr>
          <p:txBody>
            <a:bodyPr wrap="square" lIns="0" tIns="0" rIns="0" bIns="0" rtlCol="0"/>
            <a:lstStyle/>
            <a:p>
              <a:endParaRPr sz="2309"/>
            </a:p>
          </p:txBody>
        </p:sp>
        <p:sp>
          <p:nvSpPr>
            <p:cNvPr id="17" name="object 17"/>
            <p:cNvSpPr/>
            <p:nvPr/>
          </p:nvSpPr>
          <p:spPr>
            <a:xfrm>
              <a:off x="5300192" y="1130490"/>
              <a:ext cx="928369" cy="928369"/>
            </a:xfrm>
            <a:custGeom>
              <a:avLst/>
              <a:gdLst/>
              <a:ahLst/>
              <a:cxnLst/>
              <a:rect l="l" t="t" r="r" b="b"/>
              <a:pathLst>
                <a:path w="928370" h="928369">
                  <a:moveTo>
                    <a:pt x="928357" y="464172"/>
                  </a:moveTo>
                  <a:lnTo>
                    <a:pt x="925960" y="511632"/>
                  </a:lnTo>
                  <a:lnTo>
                    <a:pt x="918926" y="557721"/>
                  </a:lnTo>
                  <a:lnTo>
                    <a:pt x="907488" y="602205"/>
                  </a:lnTo>
                  <a:lnTo>
                    <a:pt x="891879" y="644852"/>
                  </a:lnTo>
                  <a:lnTo>
                    <a:pt x="872332" y="685427"/>
                  </a:lnTo>
                  <a:lnTo>
                    <a:pt x="849081" y="723698"/>
                  </a:lnTo>
                  <a:lnTo>
                    <a:pt x="822359" y="759431"/>
                  </a:lnTo>
                  <a:lnTo>
                    <a:pt x="792400" y="792394"/>
                  </a:lnTo>
                  <a:lnTo>
                    <a:pt x="759437" y="822352"/>
                  </a:lnTo>
                  <a:lnTo>
                    <a:pt x="723702" y="849073"/>
                  </a:lnTo>
                  <a:lnTo>
                    <a:pt x="685430" y="872322"/>
                  </a:lnTo>
                  <a:lnTo>
                    <a:pt x="644854" y="891868"/>
                  </a:lnTo>
                  <a:lnTo>
                    <a:pt x="602206" y="907476"/>
                  </a:lnTo>
                  <a:lnTo>
                    <a:pt x="557721" y="918914"/>
                  </a:lnTo>
                  <a:lnTo>
                    <a:pt x="511632" y="925948"/>
                  </a:lnTo>
                  <a:lnTo>
                    <a:pt x="464172" y="928344"/>
                  </a:lnTo>
                  <a:lnTo>
                    <a:pt x="416716" y="925948"/>
                  </a:lnTo>
                  <a:lnTo>
                    <a:pt x="370630" y="918914"/>
                  </a:lnTo>
                  <a:lnTo>
                    <a:pt x="326148" y="907476"/>
                  </a:lnTo>
                  <a:lnTo>
                    <a:pt x="283503" y="891868"/>
                  </a:lnTo>
                  <a:lnTo>
                    <a:pt x="242928" y="872322"/>
                  </a:lnTo>
                  <a:lnTo>
                    <a:pt x="204657" y="849073"/>
                  </a:lnTo>
                  <a:lnTo>
                    <a:pt x="168923" y="822352"/>
                  </a:lnTo>
                  <a:lnTo>
                    <a:pt x="135959" y="792394"/>
                  </a:lnTo>
                  <a:lnTo>
                    <a:pt x="106000" y="759431"/>
                  </a:lnTo>
                  <a:lnTo>
                    <a:pt x="79278" y="723698"/>
                  </a:lnTo>
                  <a:lnTo>
                    <a:pt x="56026" y="685427"/>
                  </a:lnTo>
                  <a:lnTo>
                    <a:pt x="36479" y="644852"/>
                  </a:lnTo>
                  <a:lnTo>
                    <a:pt x="20869" y="602205"/>
                  </a:lnTo>
                  <a:lnTo>
                    <a:pt x="9431" y="557721"/>
                  </a:lnTo>
                  <a:lnTo>
                    <a:pt x="2396" y="511632"/>
                  </a:lnTo>
                  <a:lnTo>
                    <a:pt x="0" y="464172"/>
                  </a:lnTo>
                  <a:lnTo>
                    <a:pt x="2396" y="416712"/>
                  </a:lnTo>
                  <a:lnTo>
                    <a:pt x="9431" y="370623"/>
                  </a:lnTo>
                  <a:lnTo>
                    <a:pt x="20869" y="326139"/>
                  </a:lnTo>
                  <a:lnTo>
                    <a:pt x="36479" y="283492"/>
                  </a:lnTo>
                  <a:lnTo>
                    <a:pt x="56026" y="242917"/>
                  </a:lnTo>
                  <a:lnTo>
                    <a:pt x="79278" y="204646"/>
                  </a:lnTo>
                  <a:lnTo>
                    <a:pt x="106000" y="168912"/>
                  </a:lnTo>
                  <a:lnTo>
                    <a:pt x="135959" y="135950"/>
                  </a:lnTo>
                  <a:lnTo>
                    <a:pt x="168923" y="105992"/>
                  </a:lnTo>
                  <a:lnTo>
                    <a:pt x="204657" y="79271"/>
                  </a:lnTo>
                  <a:lnTo>
                    <a:pt x="242928" y="56021"/>
                  </a:lnTo>
                  <a:lnTo>
                    <a:pt x="283503" y="36475"/>
                  </a:lnTo>
                  <a:lnTo>
                    <a:pt x="326148" y="20867"/>
                  </a:lnTo>
                  <a:lnTo>
                    <a:pt x="370630" y="9430"/>
                  </a:lnTo>
                  <a:lnTo>
                    <a:pt x="416716" y="2396"/>
                  </a:lnTo>
                  <a:lnTo>
                    <a:pt x="464172" y="0"/>
                  </a:lnTo>
                  <a:lnTo>
                    <a:pt x="511632" y="2396"/>
                  </a:lnTo>
                  <a:lnTo>
                    <a:pt x="557721" y="9430"/>
                  </a:lnTo>
                  <a:lnTo>
                    <a:pt x="602206" y="20867"/>
                  </a:lnTo>
                  <a:lnTo>
                    <a:pt x="644854" y="36475"/>
                  </a:lnTo>
                  <a:lnTo>
                    <a:pt x="685430" y="56021"/>
                  </a:lnTo>
                  <a:lnTo>
                    <a:pt x="723702" y="79271"/>
                  </a:lnTo>
                  <a:lnTo>
                    <a:pt x="759437" y="105992"/>
                  </a:lnTo>
                  <a:lnTo>
                    <a:pt x="792400" y="135950"/>
                  </a:lnTo>
                  <a:lnTo>
                    <a:pt x="822359" y="168912"/>
                  </a:lnTo>
                  <a:lnTo>
                    <a:pt x="849081" y="204646"/>
                  </a:lnTo>
                  <a:lnTo>
                    <a:pt x="872332" y="242917"/>
                  </a:lnTo>
                  <a:lnTo>
                    <a:pt x="891879" y="283492"/>
                  </a:lnTo>
                  <a:lnTo>
                    <a:pt x="907488" y="326139"/>
                  </a:lnTo>
                  <a:lnTo>
                    <a:pt x="918926" y="370623"/>
                  </a:lnTo>
                  <a:lnTo>
                    <a:pt x="925960" y="416712"/>
                  </a:lnTo>
                  <a:lnTo>
                    <a:pt x="928357" y="464172"/>
                  </a:lnTo>
                  <a:close/>
                </a:path>
              </a:pathLst>
            </a:custGeom>
            <a:ln w="12700">
              <a:solidFill>
                <a:srgbClr val="A7A9AC"/>
              </a:solidFill>
              <a:prstDash val="dash"/>
            </a:ln>
          </p:spPr>
          <p:txBody>
            <a:bodyPr wrap="square" lIns="0" tIns="0" rIns="0" bIns="0" rtlCol="0"/>
            <a:lstStyle/>
            <a:p>
              <a:endParaRPr sz="2309"/>
            </a:p>
          </p:txBody>
        </p:sp>
        <p:sp>
          <p:nvSpPr>
            <p:cNvPr id="18" name="object 18"/>
            <p:cNvSpPr/>
            <p:nvPr/>
          </p:nvSpPr>
          <p:spPr>
            <a:xfrm>
              <a:off x="5506491" y="1338630"/>
              <a:ext cx="119214" cy="130937"/>
            </a:xfrm>
            <a:prstGeom prst="rect">
              <a:avLst/>
            </a:prstGeom>
            <a:blipFill>
              <a:blip r:embed="rId5" cstate="print"/>
              <a:stretch>
                <a:fillRect/>
              </a:stretch>
            </a:blipFill>
          </p:spPr>
          <p:txBody>
            <a:bodyPr wrap="square" lIns="0" tIns="0" rIns="0" bIns="0" rtlCol="0"/>
            <a:lstStyle/>
            <a:p>
              <a:endParaRPr sz="2309"/>
            </a:p>
          </p:txBody>
        </p:sp>
        <p:sp>
          <p:nvSpPr>
            <p:cNvPr id="19" name="object 19"/>
            <p:cNvSpPr/>
            <p:nvPr/>
          </p:nvSpPr>
          <p:spPr>
            <a:xfrm>
              <a:off x="5880709" y="1475359"/>
              <a:ext cx="164465" cy="363220"/>
            </a:xfrm>
            <a:custGeom>
              <a:avLst/>
              <a:gdLst/>
              <a:ahLst/>
              <a:cxnLst/>
              <a:rect l="l" t="t" r="r" b="b"/>
              <a:pathLst>
                <a:path w="164464" h="363219">
                  <a:moveTo>
                    <a:pt x="116192" y="0"/>
                  </a:moveTo>
                  <a:lnTo>
                    <a:pt x="134765" y="3749"/>
                  </a:lnTo>
                  <a:lnTo>
                    <a:pt x="149931" y="13974"/>
                  </a:lnTo>
                  <a:lnTo>
                    <a:pt x="160156" y="29141"/>
                  </a:lnTo>
                  <a:lnTo>
                    <a:pt x="163906" y="47713"/>
                  </a:lnTo>
                  <a:lnTo>
                    <a:pt x="163906" y="163537"/>
                  </a:lnTo>
                  <a:lnTo>
                    <a:pt x="162096" y="172498"/>
                  </a:lnTo>
                  <a:lnTo>
                    <a:pt x="157160" y="179817"/>
                  </a:lnTo>
                  <a:lnTo>
                    <a:pt x="149841" y="184753"/>
                  </a:lnTo>
                  <a:lnTo>
                    <a:pt x="140881" y="186563"/>
                  </a:lnTo>
                  <a:lnTo>
                    <a:pt x="133045" y="186563"/>
                  </a:lnTo>
                  <a:lnTo>
                    <a:pt x="133045" y="362635"/>
                  </a:lnTo>
                  <a:lnTo>
                    <a:pt x="32905" y="362635"/>
                  </a:lnTo>
                  <a:lnTo>
                    <a:pt x="32905" y="186563"/>
                  </a:lnTo>
                  <a:lnTo>
                    <a:pt x="23025" y="186563"/>
                  </a:lnTo>
                  <a:lnTo>
                    <a:pt x="14058" y="184753"/>
                  </a:lnTo>
                  <a:lnTo>
                    <a:pt x="6740" y="179817"/>
                  </a:lnTo>
                  <a:lnTo>
                    <a:pt x="1808" y="172498"/>
                  </a:lnTo>
                  <a:lnTo>
                    <a:pt x="0" y="163537"/>
                  </a:lnTo>
                  <a:lnTo>
                    <a:pt x="0" y="47713"/>
                  </a:lnTo>
                  <a:lnTo>
                    <a:pt x="3749" y="29141"/>
                  </a:lnTo>
                  <a:lnTo>
                    <a:pt x="13973" y="13974"/>
                  </a:lnTo>
                  <a:lnTo>
                    <a:pt x="29135" y="3749"/>
                  </a:lnTo>
                  <a:lnTo>
                    <a:pt x="47701" y="0"/>
                  </a:lnTo>
                  <a:lnTo>
                    <a:pt x="116192" y="0"/>
                  </a:lnTo>
                  <a:close/>
                </a:path>
              </a:pathLst>
            </a:custGeom>
            <a:ln w="25400">
              <a:solidFill>
                <a:srgbClr val="FFFFFF"/>
              </a:solidFill>
            </a:ln>
          </p:spPr>
          <p:txBody>
            <a:bodyPr wrap="square" lIns="0" tIns="0" rIns="0" bIns="0" rtlCol="0"/>
            <a:lstStyle/>
            <a:p>
              <a:endParaRPr sz="2309"/>
            </a:p>
          </p:txBody>
        </p:sp>
        <p:sp>
          <p:nvSpPr>
            <p:cNvPr id="20" name="object 20"/>
            <p:cNvSpPr/>
            <p:nvPr/>
          </p:nvSpPr>
          <p:spPr>
            <a:xfrm>
              <a:off x="5587644" y="1462659"/>
              <a:ext cx="73113" cy="211962"/>
            </a:xfrm>
            <a:prstGeom prst="rect">
              <a:avLst/>
            </a:prstGeom>
            <a:blipFill>
              <a:blip r:embed="rId6" cstate="print"/>
              <a:stretch>
                <a:fillRect/>
              </a:stretch>
            </a:blipFill>
          </p:spPr>
          <p:txBody>
            <a:bodyPr wrap="square" lIns="0" tIns="0" rIns="0" bIns="0" rtlCol="0"/>
            <a:lstStyle/>
            <a:p>
              <a:endParaRPr sz="2309"/>
            </a:p>
          </p:txBody>
        </p:sp>
        <p:sp>
          <p:nvSpPr>
            <p:cNvPr id="21" name="object 21"/>
            <p:cNvSpPr/>
            <p:nvPr/>
          </p:nvSpPr>
          <p:spPr>
            <a:xfrm>
              <a:off x="5471439" y="1462671"/>
              <a:ext cx="73113" cy="211962"/>
            </a:xfrm>
            <a:prstGeom prst="rect">
              <a:avLst/>
            </a:prstGeom>
            <a:blipFill>
              <a:blip r:embed="rId7" cstate="print"/>
              <a:stretch>
                <a:fillRect/>
              </a:stretch>
            </a:blipFill>
          </p:spPr>
          <p:txBody>
            <a:bodyPr wrap="square" lIns="0" tIns="0" rIns="0" bIns="0" rtlCol="0"/>
            <a:lstStyle/>
            <a:p>
              <a:endParaRPr sz="2309"/>
            </a:p>
          </p:txBody>
        </p:sp>
        <p:sp>
          <p:nvSpPr>
            <p:cNvPr id="22" name="object 22"/>
            <p:cNvSpPr/>
            <p:nvPr/>
          </p:nvSpPr>
          <p:spPr>
            <a:xfrm>
              <a:off x="5908406" y="1341691"/>
              <a:ext cx="106949" cy="114350"/>
            </a:xfrm>
            <a:prstGeom prst="rect">
              <a:avLst/>
            </a:prstGeom>
            <a:blipFill>
              <a:blip r:embed="rId8" cstate="print"/>
              <a:stretch>
                <a:fillRect/>
              </a:stretch>
            </a:blipFill>
          </p:spPr>
          <p:txBody>
            <a:bodyPr wrap="square" lIns="0" tIns="0" rIns="0" bIns="0" rtlCol="0"/>
            <a:lstStyle/>
            <a:p>
              <a:endParaRPr sz="2309"/>
            </a:p>
          </p:txBody>
        </p:sp>
        <p:sp>
          <p:nvSpPr>
            <p:cNvPr id="23" name="object 23"/>
            <p:cNvSpPr/>
            <p:nvPr/>
          </p:nvSpPr>
          <p:spPr>
            <a:xfrm>
              <a:off x="5495417" y="1562671"/>
              <a:ext cx="141605" cy="275590"/>
            </a:xfrm>
            <a:custGeom>
              <a:avLst/>
              <a:gdLst/>
              <a:ahLst/>
              <a:cxnLst/>
              <a:rect l="l" t="t" r="r" b="b"/>
              <a:pathLst>
                <a:path w="141604" h="275589">
                  <a:moveTo>
                    <a:pt x="114147" y="0"/>
                  </a:moveTo>
                  <a:lnTo>
                    <a:pt x="141351" y="187007"/>
                  </a:lnTo>
                  <a:lnTo>
                    <a:pt x="102247" y="187007"/>
                  </a:lnTo>
                  <a:lnTo>
                    <a:pt x="102247" y="275323"/>
                  </a:lnTo>
                  <a:lnTo>
                    <a:pt x="39103" y="275323"/>
                  </a:lnTo>
                  <a:lnTo>
                    <a:pt x="39103" y="187007"/>
                  </a:lnTo>
                  <a:lnTo>
                    <a:pt x="0" y="187007"/>
                  </a:lnTo>
                  <a:lnTo>
                    <a:pt x="27203" y="0"/>
                  </a:lnTo>
                </a:path>
              </a:pathLst>
            </a:custGeom>
            <a:ln w="25400">
              <a:solidFill>
                <a:srgbClr val="FFFFFF"/>
              </a:solidFill>
            </a:ln>
          </p:spPr>
          <p:txBody>
            <a:bodyPr wrap="square" lIns="0" tIns="0" rIns="0" bIns="0" rtlCol="0"/>
            <a:lstStyle/>
            <a:p>
              <a:endParaRPr sz="2309"/>
            </a:p>
          </p:txBody>
        </p:sp>
        <p:sp>
          <p:nvSpPr>
            <p:cNvPr id="24" name="object 24"/>
            <p:cNvSpPr/>
            <p:nvPr/>
          </p:nvSpPr>
          <p:spPr>
            <a:xfrm>
              <a:off x="5690158" y="1562671"/>
              <a:ext cx="142875" cy="0"/>
            </a:xfrm>
            <a:custGeom>
              <a:avLst/>
              <a:gdLst/>
              <a:ahLst/>
              <a:cxnLst/>
              <a:rect l="l" t="t" r="r" b="b"/>
              <a:pathLst>
                <a:path w="142875">
                  <a:moveTo>
                    <a:pt x="0" y="0"/>
                  </a:moveTo>
                  <a:lnTo>
                    <a:pt x="142735" y="0"/>
                  </a:lnTo>
                </a:path>
              </a:pathLst>
            </a:custGeom>
            <a:ln w="25400">
              <a:solidFill>
                <a:srgbClr val="FFFFFF"/>
              </a:solidFill>
            </a:ln>
          </p:spPr>
          <p:txBody>
            <a:bodyPr wrap="square" lIns="0" tIns="0" rIns="0" bIns="0" rtlCol="0"/>
            <a:lstStyle/>
            <a:p>
              <a:endParaRPr sz="2309"/>
            </a:p>
          </p:txBody>
        </p:sp>
        <p:sp>
          <p:nvSpPr>
            <p:cNvPr id="25" name="object 25"/>
            <p:cNvSpPr/>
            <p:nvPr/>
          </p:nvSpPr>
          <p:spPr>
            <a:xfrm>
              <a:off x="5690158" y="1616443"/>
              <a:ext cx="142875" cy="0"/>
            </a:xfrm>
            <a:custGeom>
              <a:avLst/>
              <a:gdLst/>
              <a:ahLst/>
              <a:cxnLst/>
              <a:rect l="l" t="t" r="r" b="b"/>
              <a:pathLst>
                <a:path w="142875">
                  <a:moveTo>
                    <a:pt x="0" y="0"/>
                  </a:moveTo>
                  <a:lnTo>
                    <a:pt x="142735" y="0"/>
                  </a:lnTo>
                </a:path>
              </a:pathLst>
            </a:custGeom>
            <a:ln w="25400">
              <a:solidFill>
                <a:srgbClr val="FFFFFF"/>
              </a:solidFill>
            </a:ln>
          </p:spPr>
          <p:txBody>
            <a:bodyPr wrap="square" lIns="0" tIns="0" rIns="0" bIns="0" rtlCol="0"/>
            <a:lstStyle/>
            <a:p>
              <a:endParaRPr sz="2309"/>
            </a:p>
          </p:txBody>
        </p:sp>
      </p:grpSp>
      <p:grpSp>
        <p:nvGrpSpPr>
          <p:cNvPr id="26" name="object 26"/>
          <p:cNvGrpSpPr/>
          <p:nvPr/>
        </p:nvGrpSpPr>
        <p:grpSpPr>
          <a:xfrm>
            <a:off x="2989814" y="1444285"/>
            <a:ext cx="1205444" cy="1205444"/>
            <a:chOff x="1356575" y="1126007"/>
            <a:chExt cx="939800" cy="939800"/>
          </a:xfrm>
        </p:grpSpPr>
        <p:sp>
          <p:nvSpPr>
            <p:cNvPr id="27" name="object 27"/>
            <p:cNvSpPr/>
            <p:nvPr/>
          </p:nvSpPr>
          <p:spPr>
            <a:xfrm>
              <a:off x="1392948" y="1166469"/>
              <a:ext cx="859155" cy="859155"/>
            </a:xfrm>
            <a:custGeom>
              <a:avLst/>
              <a:gdLst/>
              <a:ahLst/>
              <a:cxnLst/>
              <a:rect l="l" t="t" r="r" b="b"/>
              <a:pathLst>
                <a:path w="859155" h="859155">
                  <a:moveTo>
                    <a:pt x="429374" y="0"/>
                  </a:moveTo>
                  <a:lnTo>
                    <a:pt x="382589" y="2519"/>
                  </a:lnTo>
                  <a:lnTo>
                    <a:pt x="337264" y="9903"/>
                  </a:lnTo>
                  <a:lnTo>
                    <a:pt x="293659" y="21890"/>
                  </a:lnTo>
                  <a:lnTo>
                    <a:pt x="252038" y="38217"/>
                  </a:lnTo>
                  <a:lnTo>
                    <a:pt x="212661" y="58623"/>
                  </a:lnTo>
                  <a:lnTo>
                    <a:pt x="175792" y="82845"/>
                  </a:lnTo>
                  <a:lnTo>
                    <a:pt x="141691" y="110623"/>
                  </a:lnTo>
                  <a:lnTo>
                    <a:pt x="110622" y="141693"/>
                  </a:lnTo>
                  <a:lnTo>
                    <a:pt x="82845" y="175795"/>
                  </a:lnTo>
                  <a:lnTo>
                    <a:pt x="58622" y="212665"/>
                  </a:lnTo>
                  <a:lnTo>
                    <a:pt x="38217" y="252043"/>
                  </a:lnTo>
                  <a:lnTo>
                    <a:pt x="21890" y="293666"/>
                  </a:lnTo>
                  <a:lnTo>
                    <a:pt x="9903" y="337272"/>
                  </a:lnTo>
                  <a:lnTo>
                    <a:pt x="2519" y="382599"/>
                  </a:lnTo>
                  <a:lnTo>
                    <a:pt x="0" y="429387"/>
                  </a:lnTo>
                  <a:lnTo>
                    <a:pt x="2519" y="476171"/>
                  </a:lnTo>
                  <a:lnTo>
                    <a:pt x="9903" y="521497"/>
                  </a:lnTo>
                  <a:lnTo>
                    <a:pt x="21890" y="565101"/>
                  </a:lnTo>
                  <a:lnTo>
                    <a:pt x="38217" y="606722"/>
                  </a:lnTo>
                  <a:lnTo>
                    <a:pt x="58622" y="646099"/>
                  </a:lnTo>
                  <a:lnTo>
                    <a:pt x="82845" y="682968"/>
                  </a:lnTo>
                  <a:lnTo>
                    <a:pt x="110622" y="717069"/>
                  </a:lnTo>
                  <a:lnTo>
                    <a:pt x="141691" y="748139"/>
                  </a:lnTo>
                  <a:lnTo>
                    <a:pt x="175792" y="775916"/>
                  </a:lnTo>
                  <a:lnTo>
                    <a:pt x="212661" y="800138"/>
                  </a:lnTo>
                  <a:lnTo>
                    <a:pt x="252038" y="820544"/>
                  </a:lnTo>
                  <a:lnTo>
                    <a:pt x="293659" y="836871"/>
                  </a:lnTo>
                  <a:lnTo>
                    <a:pt x="337264" y="848857"/>
                  </a:lnTo>
                  <a:lnTo>
                    <a:pt x="382589" y="856241"/>
                  </a:lnTo>
                  <a:lnTo>
                    <a:pt x="429374" y="858761"/>
                  </a:lnTo>
                  <a:lnTo>
                    <a:pt x="476158" y="856241"/>
                  </a:lnTo>
                  <a:lnTo>
                    <a:pt x="521484" y="848857"/>
                  </a:lnTo>
                  <a:lnTo>
                    <a:pt x="565088" y="836871"/>
                  </a:lnTo>
                  <a:lnTo>
                    <a:pt x="606710" y="820544"/>
                  </a:lnTo>
                  <a:lnTo>
                    <a:pt x="646086" y="800138"/>
                  </a:lnTo>
                  <a:lnTo>
                    <a:pt x="682956" y="775916"/>
                  </a:lnTo>
                  <a:lnTo>
                    <a:pt x="717056" y="748139"/>
                  </a:lnTo>
                  <a:lnTo>
                    <a:pt x="748126" y="717069"/>
                  </a:lnTo>
                  <a:lnTo>
                    <a:pt x="775903" y="682968"/>
                  </a:lnTo>
                  <a:lnTo>
                    <a:pt x="800125" y="646099"/>
                  </a:lnTo>
                  <a:lnTo>
                    <a:pt x="820531" y="606722"/>
                  </a:lnTo>
                  <a:lnTo>
                    <a:pt x="836858" y="565101"/>
                  </a:lnTo>
                  <a:lnTo>
                    <a:pt x="848845" y="521497"/>
                  </a:lnTo>
                  <a:lnTo>
                    <a:pt x="856229" y="476171"/>
                  </a:lnTo>
                  <a:lnTo>
                    <a:pt x="858748" y="429387"/>
                  </a:lnTo>
                  <a:lnTo>
                    <a:pt x="856229" y="382599"/>
                  </a:lnTo>
                  <a:lnTo>
                    <a:pt x="848845" y="337272"/>
                  </a:lnTo>
                  <a:lnTo>
                    <a:pt x="836858" y="293666"/>
                  </a:lnTo>
                  <a:lnTo>
                    <a:pt x="820531" y="252043"/>
                  </a:lnTo>
                  <a:lnTo>
                    <a:pt x="800125" y="212665"/>
                  </a:lnTo>
                  <a:lnTo>
                    <a:pt x="775903" y="175795"/>
                  </a:lnTo>
                  <a:lnTo>
                    <a:pt x="748126" y="141693"/>
                  </a:lnTo>
                  <a:lnTo>
                    <a:pt x="717056" y="110623"/>
                  </a:lnTo>
                  <a:lnTo>
                    <a:pt x="682956" y="82845"/>
                  </a:lnTo>
                  <a:lnTo>
                    <a:pt x="646086" y="58623"/>
                  </a:lnTo>
                  <a:lnTo>
                    <a:pt x="606710" y="38217"/>
                  </a:lnTo>
                  <a:lnTo>
                    <a:pt x="565088" y="21890"/>
                  </a:lnTo>
                  <a:lnTo>
                    <a:pt x="521484" y="9903"/>
                  </a:lnTo>
                  <a:lnTo>
                    <a:pt x="476158" y="2519"/>
                  </a:lnTo>
                  <a:lnTo>
                    <a:pt x="429374" y="0"/>
                  </a:lnTo>
                  <a:close/>
                </a:path>
              </a:pathLst>
            </a:custGeom>
            <a:solidFill>
              <a:srgbClr val="002F6C"/>
            </a:solidFill>
          </p:spPr>
          <p:txBody>
            <a:bodyPr wrap="square" lIns="0" tIns="0" rIns="0" bIns="0" rtlCol="0"/>
            <a:lstStyle/>
            <a:p>
              <a:endParaRPr sz="2309"/>
            </a:p>
          </p:txBody>
        </p:sp>
        <p:sp>
          <p:nvSpPr>
            <p:cNvPr id="28" name="object 28"/>
            <p:cNvSpPr/>
            <p:nvPr/>
          </p:nvSpPr>
          <p:spPr>
            <a:xfrm>
              <a:off x="1362925" y="1132357"/>
              <a:ext cx="927100" cy="927100"/>
            </a:xfrm>
            <a:custGeom>
              <a:avLst/>
              <a:gdLst/>
              <a:ahLst/>
              <a:cxnLst/>
              <a:rect l="l" t="t" r="r" b="b"/>
              <a:pathLst>
                <a:path w="927100" h="927100">
                  <a:moveTo>
                    <a:pt x="926477" y="463245"/>
                  </a:moveTo>
                  <a:lnTo>
                    <a:pt x="924085" y="510608"/>
                  </a:lnTo>
                  <a:lnTo>
                    <a:pt x="917066" y="556604"/>
                  </a:lnTo>
                  <a:lnTo>
                    <a:pt x="905650" y="600998"/>
                  </a:lnTo>
                  <a:lnTo>
                    <a:pt x="890073" y="643558"/>
                  </a:lnTo>
                  <a:lnTo>
                    <a:pt x="870566" y="684051"/>
                  </a:lnTo>
                  <a:lnTo>
                    <a:pt x="847362" y="722245"/>
                  </a:lnTo>
                  <a:lnTo>
                    <a:pt x="820694" y="757906"/>
                  </a:lnTo>
                  <a:lnTo>
                    <a:pt x="790795" y="790802"/>
                  </a:lnTo>
                  <a:lnTo>
                    <a:pt x="757898" y="820699"/>
                  </a:lnTo>
                  <a:lnTo>
                    <a:pt x="722236" y="847366"/>
                  </a:lnTo>
                  <a:lnTo>
                    <a:pt x="684041" y="870569"/>
                  </a:lnTo>
                  <a:lnTo>
                    <a:pt x="643547" y="890075"/>
                  </a:lnTo>
                  <a:lnTo>
                    <a:pt x="600986" y="905652"/>
                  </a:lnTo>
                  <a:lnTo>
                    <a:pt x="556592" y="917066"/>
                  </a:lnTo>
                  <a:lnTo>
                    <a:pt x="510596" y="924086"/>
                  </a:lnTo>
                  <a:lnTo>
                    <a:pt x="463232" y="926477"/>
                  </a:lnTo>
                  <a:lnTo>
                    <a:pt x="415870" y="924086"/>
                  </a:lnTo>
                  <a:lnTo>
                    <a:pt x="369877" y="917066"/>
                  </a:lnTo>
                  <a:lnTo>
                    <a:pt x="325484" y="905652"/>
                  </a:lnTo>
                  <a:lnTo>
                    <a:pt x="282924" y="890075"/>
                  </a:lnTo>
                  <a:lnTo>
                    <a:pt x="242431" y="870569"/>
                  </a:lnTo>
                  <a:lnTo>
                    <a:pt x="204238" y="847366"/>
                  </a:lnTo>
                  <a:lnTo>
                    <a:pt x="168576" y="820699"/>
                  </a:lnTo>
                  <a:lnTo>
                    <a:pt x="135680" y="790802"/>
                  </a:lnTo>
                  <a:lnTo>
                    <a:pt x="105782" y="757906"/>
                  </a:lnTo>
                  <a:lnTo>
                    <a:pt x="79114" y="722245"/>
                  </a:lnTo>
                  <a:lnTo>
                    <a:pt x="55911" y="684051"/>
                  </a:lnTo>
                  <a:lnTo>
                    <a:pt x="36404" y="643558"/>
                  </a:lnTo>
                  <a:lnTo>
                    <a:pt x="20826" y="600998"/>
                  </a:lnTo>
                  <a:lnTo>
                    <a:pt x="9411" y="556604"/>
                  </a:lnTo>
                  <a:lnTo>
                    <a:pt x="2391" y="510608"/>
                  </a:lnTo>
                  <a:lnTo>
                    <a:pt x="0" y="463245"/>
                  </a:lnTo>
                  <a:lnTo>
                    <a:pt x="2391" y="415881"/>
                  </a:lnTo>
                  <a:lnTo>
                    <a:pt x="9411" y="369885"/>
                  </a:lnTo>
                  <a:lnTo>
                    <a:pt x="20826" y="325490"/>
                  </a:lnTo>
                  <a:lnTo>
                    <a:pt x="36404" y="282930"/>
                  </a:lnTo>
                  <a:lnTo>
                    <a:pt x="55911" y="242435"/>
                  </a:lnTo>
                  <a:lnTo>
                    <a:pt x="79114" y="204241"/>
                  </a:lnTo>
                  <a:lnTo>
                    <a:pt x="105782" y="168578"/>
                  </a:lnTo>
                  <a:lnTo>
                    <a:pt x="135680" y="135682"/>
                  </a:lnTo>
                  <a:lnTo>
                    <a:pt x="168576" y="105783"/>
                  </a:lnTo>
                  <a:lnTo>
                    <a:pt x="204238" y="79115"/>
                  </a:lnTo>
                  <a:lnTo>
                    <a:pt x="242431" y="55911"/>
                  </a:lnTo>
                  <a:lnTo>
                    <a:pt x="282924" y="36404"/>
                  </a:lnTo>
                  <a:lnTo>
                    <a:pt x="325484" y="20826"/>
                  </a:lnTo>
                  <a:lnTo>
                    <a:pt x="369877" y="9411"/>
                  </a:lnTo>
                  <a:lnTo>
                    <a:pt x="415870" y="2391"/>
                  </a:lnTo>
                  <a:lnTo>
                    <a:pt x="463232" y="0"/>
                  </a:lnTo>
                  <a:lnTo>
                    <a:pt x="510596" y="2391"/>
                  </a:lnTo>
                  <a:lnTo>
                    <a:pt x="556592" y="9411"/>
                  </a:lnTo>
                  <a:lnTo>
                    <a:pt x="600986" y="20826"/>
                  </a:lnTo>
                  <a:lnTo>
                    <a:pt x="643547" y="36404"/>
                  </a:lnTo>
                  <a:lnTo>
                    <a:pt x="684041" y="55911"/>
                  </a:lnTo>
                  <a:lnTo>
                    <a:pt x="722236" y="79115"/>
                  </a:lnTo>
                  <a:lnTo>
                    <a:pt x="757898" y="105783"/>
                  </a:lnTo>
                  <a:lnTo>
                    <a:pt x="790795" y="135682"/>
                  </a:lnTo>
                  <a:lnTo>
                    <a:pt x="820694" y="168578"/>
                  </a:lnTo>
                  <a:lnTo>
                    <a:pt x="847362" y="204241"/>
                  </a:lnTo>
                  <a:lnTo>
                    <a:pt x="870566" y="242435"/>
                  </a:lnTo>
                  <a:lnTo>
                    <a:pt x="890073" y="282930"/>
                  </a:lnTo>
                  <a:lnTo>
                    <a:pt x="905650" y="325490"/>
                  </a:lnTo>
                  <a:lnTo>
                    <a:pt x="917066" y="369885"/>
                  </a:lnTo>
                  <a:lnTo>
                    <a:pt x="924085" y="415881"/>
                  </a:lnTo>
                  <a:lnTo>
                    <a:pt x="926477" y="463245"/>
                  </a:lnTo>
                  <a:close/>
                </a:path>
              </a:pathLst>
            </a:custGeom>
            <a:ln w="12700">
              <a:solidFill>
                <a:srgbClr val="A7A9AC"/>
              </a:solidFill>
              <a:prstDash val="dash"/>
            </a:ln>
          </p:spPr>
          <p:txBody>
            <a:bodyPr wrap="square" lIns="0" tIns="0" rIns="0" bIns="0" rtlCol="0"/>
            <a:lstStyle/>
            <a:p>
              <a:endParaRPr sz="2309"/>
            </a:p>
          </p:txBody>
        </p:sp>
        <p:sp>
          <p:nvSpPr>
            <p:cNvPr id="29" name="object 29"/>
            <p:cNvSpPr/>
            <p:nvPr/>
          </p:nvSpPr>
          <p:spPr>
            <a:xfrm>
              <a:off x="1851888" y="1446936"/>
              <a:ext cx="193040" cy="342265"/>
            </a:xfrm>
            <a:custGeom>
              <a:avLst/>
              <a:gdLst/>
              <a:ahLst/>
              <a:cxnLst/>
              <a:rect l="l" t="t" r="r" b="b"/>
              <a:pathLst>
                <a:path w="193039" h="342264">
                  <a:moveTo>
                    <a:pt x="72288" y="0"/>
                  </a:moveTo>
                  <a:lnTo>
                    <a:pt x="54610" y="0"/>
                  </a:lnTo>
                  <a:lnTo>
                    <a:pt x="48006" y="0"/>
                  </a:lnTo>
                  <a:lnTo>
                    <a:pt x="42075" y="4013"/>
                  </a:lnTo>
                  <a:lnTo>
                    <a:pt x="39624" y="10160"/>
                  </a:lnTo>
                  <a:lnTo>
                    <a:pt x="28028" y="39141"/>
                  </a:lnTo>
                  <a:lnTo>
                    <a:pt x="26896" y="46153"/>
                  </a:lnTo>
                  <a:lnTo>
                    <a:pt x="78638" y="69469"/>
                  </a:lnTo>
                  <a:lnTo>
                    <a:pt x="81445" y="70078"/>
                  </a:lnTo>
                  <a:lnTo>
                    <a:pt x="84023" y="71424"/>
                  </a:lnTo>
                  <a:lnTo>
                    <a:pt x="86131" y="73355"/>
                  </a:lnTo>
                  <a:lnTo>
                    <a:pt x="95300" y="81788"/>
                  </a:lnTo>
                  <a:lnTo>
                    <a:pt x="98615" y="84861"/>
                  </a:lnTo>
                  <a:lnTo>
                    <a:pt x="100507" y="89166"/>
                  </a:lnTo>
                  <a:lnTo>
                    <a:pt x="100507" y="93675"/>
                  </a:lnTo>
                  <a:lnTo>
                    <a:pt x="100507" y="96735"/>
                  </a:lnTo>
                  <a:lnTo>
                    <a:pt x="100507" y="105651"/>
                  </a:lnTo>
                  <a:lnTo>
                    <a:pt x="93281" y="112890"/>
                  </a:lnTo>
                  <a:lnTo>
                    <a:pt x="84366" y="112890"/>
                  </a:lnTo>
                  <a:lnTo>
                    <a:pt x="57988" y="112890"/>
                  </a:lnTo>
                  <a:lnTo>
                    <a:pt x="56248" y="112890"/>
                  </a:lnTo>
                  <a:lnTo>
                    <a:pt x="54521" y="112598"/>
                  </a:lnTo>
                  <a:lnTo>
                    <a:pt x="52870" y="112052"/>
                  </a:lnTo>
                  <a:lnTo>
                    <a:pt x="34785" y="106032"/>
                  </a:lnTo>
                  <a:lnTo>
                    <a:pt x="27152" y="103479"/>
                  </a:lnTo>
                  <a:lnTo>
                    <a:pt x="18821" y="106934"/>
                  </a:lnTo>
                  <a:lnTo>
                    <a:pt x="15227" y="114122"/>
                  </a:lnTo>
                  <a:lnTo>
                    <a:pt x="2260" y="140042"/>
                  </a:lnTo>
                  <a:lnTo>
                    <a:pt x="139" y="144297"/>
                  </a:lnTo>
                  <a:lnTo>
                    <a:pt x="0" y="149275"/>
                  </a:lnTo>
                  <a:lnTo>
                    <a:pt x="1866" y="153644"/>
                  </a:lnTo>
                  <a:lnTo>
                    <a:pt x="28587" y="215988"/>
                  </a:lnTo>
                  <a:lnTo>
                    <a:pt x="31127" y="221919"/>
                  </a:lnTo>
                  <a:lnTo>
                    <a:pt x="36969" y="225767"/>
                  </a:lnTo>
                  <a:lnTo>
                    <a:pt x="43434" y="225767"/>
                  </a:lnTo>
                  <a:lnTo>
                    <a:pt x="48437" y="225767"/>
                  </a:lnTo>
                  <a:lnTo>
                    <a:pt x="55232" y="225767"/>
                  </a:lnTo>
                  <a:lnTo>
                    <a:pt x="61290" y="230009"/>
                  </a:lnTo>
                  <a:lnTo>
                    <a:pt x="63614" y="236397"/>
                  </a:lnTo>
                  <a:lnTo>
                    <a:pt x="98171" y="331431"/>
                  </a:lnTo>
                  <a:lnTo>
                    <a:pt x="102452" y="337845"/>
                  </a:lnTo>
                  <a:lnTo>
                    <a:pt x="108867" y="341425"/>
                  </a:lnTo>
                  <a:lnTo>
                    <a:pt x="116201" y="341820"/>
                  </a:lnTo>
                  <a:lnTo>
                    <a:pt x="123240" y="338683"/>
                  </a:lnTo>
                  <a:lnTo>
                    <a:pt x="141287" y="324688"/>
                  </a:lnTo>
                  <a:lnTo>
                    <a:pt x="145237" y="321627"/>
                  </a:lnTo>
                  <a:lnTo>
                    <a:pt x="147548" y="316915"/>
                  </a:lnTo>
                  <a:lnTo>
                    <a:pt x="147548" y="311924"/>
                  </a:lnTo>
                  <a:lnTo>
                    <a:pt x="147548" y="288137"/>
                  </a:lnTo>
                  <a:lnTo>
                    <a:pt x="147548" y="284949"/>
                  </a:lnTo>
                  <a:lnTo>
                    <a:pt x="148488" y="281838"/>
                  </a:lnTo>
                  <a:lnTo>
                    <a:pt x="150266" y="279184"/>
                  </a:lnTo>
                  <a:lnTo>
                    <a:pt x="189572" y="220218"/>
                  </a:lnTo>
                  <a:lnTo>
                    <a:pt x="192100" y="216433"/>
                  </a:lnTo>
                  <a:lnTo>
                    <a:pt x="192913" y="211759"/>
                  </a:lnTo>
                  <a:lnTo>
                    <a:pt x="191808" y="207340"/>
                  </a:lnTo>
                  <a:lnTo>
                    <a:pt x="182473" y="170002"/>
                  </a:lnTo>
                  <a:lnTo>
                    <a:pt x="182181" y="168859"/>
                  </a:lnTo>
                  <a:lnTo>
                    <a:pt x="181775" y="167754"/>
                  </a:lnTo>
                  <a:lnTo>
                    <a:pt x="181254" y="166700"/>
                  </a:lnTo>
                  <a:lnTo>
                    <a:pt x="170726" y="145669"/>
                  </a:lnTo>
                  <a:lnTo>
                    <a:pt x="169033" y="137483"/>
                  </a:lnTo>
                  <a:lnTo>
                    <a:pt x="171437" y="129949"/>
                  </a:lnTo>
                  <a:lnTo>
                    <a:pt x="177098" y="124430"/>
                  </a:lnTo>
                  <a:lnTo>
                    <a:pt x="185178" y="122288"/>
                  </a:lnTo>
                </a:path>
              </a:pathLst>
            </a:custGeom>
            <a:ln w="25400">
              <a:solidFill>
                <a:srgbClr val="FFFFFF"/>
              </a:solidFill>
            </a:ln>
          </p:spPr>
          <p:txBody>
            <a:bodyPr wrap="square" lIns="0" tIns="0" rIns="0" bIns="0" rtlCol="0"/>
            <a:lstStyle/>
            <a:p>
              <a:endParaRPr sz="2309"/>
            </a:p>
          </p:txBody>
        </p:sp>
        <p:sp>
          <p:nvSpPr>
            <p:cNvPr id="30" name="object 30"/>
            <p:cNvSpPr/>
            <p:nvPr/>
          </p:nvSpPr>
          <p:spPr>
            <a:xfrm>
              <a:off x="1651381" y="1364945"/>
              <a:ext cx="461009" cy="524510"/>
            </a:xfrm>
            <a:custGeom>
              <a:avLst/>
              <a:gdLst/>
              <a:ahLst/>
              <a:cxnLst/>
              <a:rect l="l" t="t" r="r" b="b"/>
              <a:pathLst>
                <a:path w="461010" h="524510">
                  <a:moveTo>
                    <a:pt x="235165" y="0"/>
                  </a:moveTo>
                  <a:lnTo>
                    <a:pt x="281515" y="11000"/>
                  </a:lnTo>
                  <a:lnTo>
                    <a:pt x="324293" y="29776"/>
                  </a:lnTo>
                  <a:lnTo>
                    <a:pt x="362695" y="55526"/>
                  </a:lnTo>
                  <a:lnTo>
                    <a:pt x="395917" y="87444"/>
                  </a:lnTo>
                  <a:lnTo>
                    <a:pt x="423156" y="124726"/>
                  </a:lnTo>
                  <a:lnTo>
                    <a:pt x="443608" y="166569"/>
                  </a:lnTo>
                  <a:lnTo>
                    <a:pt x="456468" y="212167"/>
                  </a:lnTo>
                  <a:lnTo>
                    <a:pt x="460933" y="260718"/>
                  </a:lnTo>
                  <a:lnTo>
                    <a:pt x="456689" y="308066"/>
                  </a:lnTo>
                  <a:lnTo>
                    <a:pt x="444454" y="352631"/>
                  </a:lnTo>
                  <a:lnTo>
                    <a:pt x="424971" y="393667"/>
                  </a:lnTo>
                  <a:lnTo>
                    <a:pt x="398984" y="430430"/>
                  </a:lnTo>
                  <a:lnTo>
                    <a:pt x="367237" y="462178"/>
                  </a:lnTo>
                  <a:lnTo>
                    <a:pt x="330475" y="488165"/>
                  </a:lnTo>
                  <a:lnTo>
                    <a:pt x="289441" y="507649"/>
                  </a:lnTo>
                  <a:lnTo>
                    <a:pt x="244880" y="519885"/>
                  </a:lnTo>
                  <a:lnTo>
                    <a:pt x="197535" y="524129"/>
                  </a:lnTo>
                  <a:lnTo>
                    <a:pt x="151419" y="520105"/>
                  </a:lnTo>
                  <a:lnTo>
                    <a:pt x="107922" y="508492"/>
                  </a:lnTo>
                  <a:lnTo>
                    <a:pt x="67731" y="489976"/>
                  </a:lnTo>
                  <a:lnTo>
                    <a:pt x="31528" y="465241"/>
                  </a:lnTo>
                  <a:lnTo>
                    <a:pt x="0" y="434975"/>
                  </a:lnTo>
                </a:path>
              </a:pathLst>
            </a:custGeom>
            <a:ln w="25400">
              <a:solidFill>
                <a:srgbClr val="FFFFFF"/>
              </a:solidFill>
            </a:ln>
          </p:spPr>
          <p:txBody>
            <a:bodyPr wrap="square" lIns="0" tIns="0" rIns="0" bIns="0" rtlCol="0"/>
            <a:lstStyle/>
            <a:p>
              <a:endParaRPr sz="2309"/>
            </a:p>
          </p:txBody>
        </p:sp>
        <p:sp>
          <p:nvSpPr>
            <p:cNvPr id="31" name="object 31"/>
            <p:cNvSpPr/>
            <p:nvPr/>
          </p:nvSpPr>
          <p:spPr>
            <a:xfrm>
              <a:off x="1585518" y="1416367"/>
              <a:ext cx="103505" cy="209550"/>
            </a:xfrm>
            <a:custGeom>
              <a:avLst/>
              <a:gdLst/>
              <a:ahLst/>
              <a:cxnLst/>
              <a:rect l="l" t="t" r="r" b="b"/>
              <a:pathLst>
                <a:path w="103505" h="209550">
                  <a:moveTo>
                    <a:pt x="0" y="209296"/>
                  </a:moveTo>
                  <a:lnTo>
                    <a:pt x="4723" y="159382"/>
                  </a:lnTo>
                  <a:lnTo>
                    <a:pt x="18308" y="112622"/>
                  </a:lnTo>
                  <a:lnTo>
                    <a:pt x="39880" y="69890"/>
                  </a:lnTo>
                  <a:lnTo>
                    <a:pt x="68562" y="32058"/>
                  </a:lnTo>
                  <a:lnTo>
                    <a:pt x="103479" y="0"/>
                  </a:lnTo>
                </a:path>
              </a:pathLst>
            </a:custGeom>
            <a:ln w="25400">
              <a:solidFill>
                <a:srgbClr val="FFFFFF"/>
              </a:solidFill>
            </a:ln>
          </p:spPr>
          <p:txBody>
            <a:bodyPr wrap="square" lIns="0" tIns="0" rIns="0" bIns="0" rtlCol="0"/>
            <a:lstStyle/>
            <a:p>
              <a:endParaRPr sz="2309"/>
            </a:p>
          </p:txBody>
        </p:sp>
        <p:sp>
          <p:nvSpPr>
            <p:cNvPr id="32" name="object 32"/>
            <p:cNvSpPr/>
            <p:nvPr/>
          </p:nvSpPr>
          <p:spPr>
            <a:xfrm>
              <a:off x="1559621" y="1305839"/>
              <a:ext cx="289560" cy="290195"/>
            </a:xfrm>
            <a:custGeom>
              <a:avLst/>
              <a:gdLst/>
              <a:ahLst/>
              <a:cxnLst/>
              <a:rect l="l" t="t" r="r" b="b"/>
              <a:pathLst>
                <a:path w="289560" h="290194">
                  <a:moveTo>
                    <a:pt x="20346" y="271856"/>
                  </a:moveTo>
                  <a:lnTo>
                    <a:pt x="1945" y="222870"/>
                  </a:lnTo>
                  <a:lnTo>
                    <a:pt x="0" y="173277"/>
                  </a:lnTo>
                  <a:lnTo>
                    <a:pt x="15101" y="126414"/>
                  </a:lnTo>
                  <a:lnTo>
                    <a:pt x="47842" y="85623"/>
                  </a:lnTo>
                  <a:lnTo>
                    <a:pt x="90283" y="55098"/>
                  </a:lnTo>
                  <a:lnTo>
                    <a:pt x="136917" y="32658"/>
                  </a:lnTo>
                  <a:lnTo>
                    <a:pt x="186476" y="16919"/>
                  </a:lnTo>
                  <a:lnTo>
                    <a:pt x="237691" y="6494"/>
                  </a:lnTo>
                  <a:lnTo>
                    <a:pt x="289294" y="0"/>
                  </a:lnTo>
                  <a:lnTo>
                    <a:pt x="282017" y="3848"/>
                  </a:lnTo>
                  <a:lnTo>
                    <a:pt x="276099" y="10439"/>
                  </a:lnTo>
                  <a:lnTo>
                    <a:pt x="252225" y="64912"/>
                  </a:lnTo>
                  <a:lnTo>
                    <a:pt x="245416" y="116014"/>
                  </a:lnTo>
                  <a:lnTo>
                    <a:pt x="245013" y="142096"/>
                  </a:lnTo>
                  <a:lnTo>
                    <a:pt x="244548" y="168038"/>
                  </a:lnTo>
                  <a:lnTo>
                    <a:pt x="233935" y="218643"/>
                  </a:lnTo>
                  <a:lnTo>
                    <a:pt x="207268" y="254478"/>
                  </a:lnTo>
                  <a:lnTo>
                    <a:pt x="168135" y="278599"/>
                  </a:lnTo>
                  <a:lnTo>
                    <a:pt x="123084" y="289691"/>
                  </a:lnTo>
                  <a:lnTo>
                    <a:pt x="78665" y="286435"/>
                  </a:lnTo>
                </a:path>
              </a:pathLst>
            </a:custGeom>
            <a:ln w="25400">
              <a:solidFill>
                <a:srgbClr val="FFFFFF"/>
              </a:solidFill>
            </a:ln>
          </p:spPr>
          <p:txBody>
            <a:bodyPr wrap="square" lIns="0" tIns="0" rIns="0" bIns="0" rtlCol="0"/>
            <a:lstStyle/>
            <a:p>
              <a:endParaRPr sz="2309"/>
            </a:p>
          </p:txBody>
        </p:sp>
        <p:sp>
          <p:nvSpPr>
            <p:cNvPr id="33" name="object 33"/>
            <p:cNvSpPr/>
            <p:nvPr/>
          </p:nvSpPr>
          <p:spPr>
            <a:xfrm>
              <a:off x="1516380" y="1613674"/>
              <a:ext cx="284659" cy="211639"/>
            </a:xfrm>
            <a:prstGeom prst="rect">
              <a:avLst/>
            </a:prstGeom>
            <a:blipFill>
              <a:blip r:embed="rId9" cstate="print"/>
              <a:stretch>
                <a:fillRect/>
              </a:stretch>
            </a:blipFill>
          </p:spPr>
          <p:txBody>
            <a:bodyPr wrap="square" lIns="0" tIns="0" rIns="0" bIns="0" rtlCol="0"/>
            <a:lstStyle/>
            <a:p>
              <a:endParaRPr sz="2309"/>
            </a:p>
          </p:txBody>
        </p:sp>
      </p:grpSp>
      <p:grpSp>
        <p:nvGrpSpPr>
          <p:cNvPr id="34" name="object 34"/>
          <p:cNvGrpSpPr/>
          <p:nvPr/>
        </p:nvGrpSpPr>
        <p:grpSpPr>
          <a:xfrm>
            <a:off x="5469853" y="1441890"/>
            <a:ext cx="1207072" cy="1207072"/>
            <a:chOff x="3290087" y="1124140"/>
            <a:chExt cx="941069" cy="941069"/>
          </a:xfrm>
        </p:grpSpPr>
        <p:sp>
          <p:nvSpPr>
            <p:cNvPr id="35" name="object 35"/>
            <p:cNvSpPr/>
            <p:nvPr/>
          </p:nvSpPr>
          <p:spPr>
            <a:xfrm>
              <a:off x="3334220" y="1164678"/>
              <a:ext cx="861060" cy="861060"/>
            </a:xfrm>
            <a:custGeom>
              <a:avLst/>
              <a:gdLst/>
              <a:ahLst/>
              <a:cxnLst/>
              <a:rect l="l" t="t" r="r" b="b"/>
              <a:pathLst>
                <a:path w="861060" h="861060">
                  <a:moveTo>
                    <a:pt x="430237" y="0"/>
                  </a:moveTo>
                  <a:lnTo>
                    <a:pt x="383360" y="2524"/>
                  </a:lnTo>
                  <a:lnTo>
                    <a:pt x="337944" y="9923"/>
                  </a:lnTo>
                  <a:lnTo>
                    <a:pt x="294253" y="21933"/>
                  </a:lnTo>
                  <a:lnTo>
                    <a:pt x="252548" y="38293"/>
                  </a:lnTo>
                  <a:lnTo>
                    <a:pt x="213092" y="58739"/>
                  </a:lnTo>
                  <a:lnTo>
                    <a:pt x="176149" y="83010"/>
                  </a:lnTo>
                  <a:lnTo>
                    <a:pt x="141979" y="110842"/>
                  </a:lnTo>
                  <a:lnTo>
                    <a:pt x="110847" y="141974"/>
                  </a:lnTo>
                  <a:lnTo>
                    <a:pt x="83013" y="176143"/>
                  </a:lnTo>
                  <a:lnTo>
                    <a:pt x="58742" y="213087"/>
                  </a:lnTo>
                  <a:lnTo>
                    <a:pt x="38295" y="252542"/>
                  </a:lnTo>
                  <a:lnTo>
                    <a:pt x="21934" y="294248"/>
                  </a:lnTo>
                  <a:lnTo>
                    <a:pt x="9923" y="337940"/>
                  </a:lnTo>
                  <a:lnTo>
                    <a:pt x="2524" y="383358"/>
                  </a:lnTo>
                  <a:lnTo>
                    <a:pt x="0" y="430237"/>
                  </a:lnTo>
                  <a:lnTo>
                    <a:pt x="2524" y="477117"/>
                  </a:lnTo>
                  <a:lnTo>
                    <a:pt x="9923" y="522534"/>
                  </a:lnTo>
                  <a:lnTo>
                    <a:pt x="21934" y="566227"/>
                  </a:lnTo>
                  <a:lnTo>
                    <a:pt x="38295" y="607932"/>
                  </a:lnTo>
                  <a:lnTo>
                    <a:pt x="58742" y="647388"/>
                  </a:lnTo>
                  <a:lnTo>
                    <a:pt x="83013" y="684332"/>
                  </a:lnTo>
                  <a:lnTo>
                    <a:pt x="110847" y="718501"/>
                  </a:lnTo>
                  <a:lnTo>
                    <a:pt x="141979" y="749633"/>
                  </a:lnTo>
                  <a:lnTo>
                    <a:pt x="176149" y="777465"/>
                  </a:lnTo>
                  <a:lnTo>
                    <a:pt x="213092" y="801736"/>
                  </a:lnTo>
                  <a:lnTo>
                    <a:pt x="252548" y="822182"/>
                  </a:lnTo>
                  <a:lnTo>
                    <a:pt x="294253" y="838542"/>
                  </a:lnTo>
                  <a:lnTo>
                    <a:pt x="337944" y="850552"/>
                  </a:lnTo>
                  <a:lnTo>
                    <a:pt x="383360" y="857951"/>
                  </a:lnTo>
                  <a:lnTo>
                    <a:pt x="430237" y="860475"/>
                  </a:lnTo>
                  <a:lnTo>
                    <a:pt x="477117" y="857951"/>
                  </a:lnTo>
                  <a:lnTo>
                    <a:pt x="522535" y="850552"/>
                  </a:lnTo>
                  <a:lnTo>
                    <a:pt x="566228" y="838542"/>
                  </a:lnTo>
                  <a:lnTo>
                    <a:pt x="607935" y="822182"/>
                  </a:lnTo>
                  <a:lnTo>
                    <a:pt x="647391" y="801736"/>
                  </a:lnTo>
                  <a:lnTo>
                    <a:pt x="684336" y="777465"/>
                  </a:lnTo>
                  <a:lnTo>
                    <a:pt x="718506" y="749633"/>
                  </a:lnTo>
                  <a:lnTo>
                    <a:pt x="749640" y="718501"/>
                  </a:lnTo>
                  <a:lnTo>
                    <a:pt x="777473" y="684332"/>
                  </a:lnTo>
                  <a:lnTo>
                    <a:pt x="801745" y="647388"/>
                  </a:lnTo>
                  <a:lnTo>
                    <a:pt x="822193" y="607932"/>
                  </a:lnTo>
                  <a:lnTo>
                    <a:pt x="838553" y="566227"/>
                  </a:lnTo>
                  <a:lnTo>
                    <a:pt x="850564" y="522534"/>
                  </a:lnTo>
                  <a:lnTo>
                    <a:pt x="857963" y="477117"/>
                  </a:lnTo>
                  <a:lnTo>
                    <a:pt x="860488" y="430237"/>
                  </a:lnTo>
                  <a:lnTo>
                    <a:pt x="857963" y="383358"/>
                  </a:lnTo>
                  <a:lnTo>
                    <a:pt x="850564" y="337940"/>
                  </a:lnTo>
                  <a:lnTo>
                    <a:pt x="838553" y="294248"/>
                  </a:lnTo>
                  <a:lnTo>
                    <a:pt x="822193" y="252542"/>
                  </a:lnTo>
                  <a:lnTo>
                    <a:pt x="801745" y="213087"/>
                  </a:lnTo>
                  <a:lnTo>
                    <a:pt x="777473" y="176143"/>
                  </a:lnTo>
                  <a:lnTo>
                    <a:pt x="749640" y="141974"/>
                  </a:lnTo>
                  <a:lnTo>
                    <a:pt x="718506" y="110842"/>
                  </a:lnTo>
                  <a:lnTo>
                    <a:pt x="684336" y="83010"/>
                  </a:lnTo>
                  <a:lnTo>
                    <a:pt x="647391" y="58739"/>
                  </a:lnTo>
                  <a:lnTo>
                    <a:pt x="607935" y="38293"/>
                  </a:lnTo>
                  <a:lnTo>
                    <a:pt x="566228" y="21933"/>
                  </a:lnTo>
                  <a:lnTo>
                    <a:pt x="522535" y="9923"/>
                  </a:lnTo>
                  <a:lnTo>
                    <a:pt x="477117" y="2524"/>
                  </a:lnTo>
                  <a:lnTo>
                    <a:pt x="430237" y="0"/>
                  </a:lnTo>
                  <a:close/>
                </a:path>
              </a:pathLst>
            </a:custGeom>
            <a:solidFill>
              <a:srgbClr val="002F6C"/>
            </a:solidFill>
          </p:spPr>
          <p:txBody>
            <a:bodyPr wrap="square" lIns="0" tIns="0" rIns="0" bIns="0" rtlCol="0"/>
            <a:lstStyle/>
            <a:p>
              <a:endParaRPr sz="2309"/>
            </a:p>
          </p:txBody>
        </p:sp>
        <p:sp>
          <p:nvSpPr>
            <p:cNvPr id="36" name="object 36"/>
            <p:cNvSpPr/>
            <p:nvPr/>
          </p:nvSpPr>
          <p:spPr>
            <a:xfrm>
              <a:off x="3296437" y="1130490"/>
              <a:ext cx="928369" cy="928369"/>
            </a:xfrm>
            <a:custGeom>
              <a:avLst/>
              <a:gdLst/>
              <a:ahLst/>
              <a:cxnLst/>
              <a:rect l="l" t="t" r="r" b="b"/>
              <a:pathLst>
                <a:path w="928370" h="928369">
                  <a:moveTo>
                    <a:pt x="928344" y="464172"/>
                  </a:moveTo>
                  <a:lnTo>
                    <a:pt x="925948" y="511632"/>
                  </a:lnTo>
                  <a:lnTo>
                    <a:pt x="918914" y="557721"/>
                  </a:lnTo>
                  <a:lnTo>
                    <a:pt x="907476" y="602205"/>
                  </a:lnTo>
                  <a:lnTo>
                    <a:pt x="891868" y="644852"/>
                  </a:lnTo>
                  <a:lnTo>
                    <a:pt x="872322" y="685427"/>
                  </a:lnTo>
                  <a:lnTo>
                    <a:pt x="849073" y="723698"/>
                  </a:lnTo>
                  <a:lnTo>
                    <a:pt x="822352" y="759431"/>
                  </a:lnTo>
                  <a:lnTo>
                    <a:pt x="792394" y="792394"/>
                  </a:lnTo>
                  <a:lnTo>
                    <a:pt x="759431" y="822352"/>
                  </a:lnTo>
                  <a:lnTo>
                    <a:pt x="723698" y="849073"/>
                  </a:lnTo>
                  <a:lnTo>
                    <a:pt x="685427" y="872322"/>
                  </a:lnTo>
                  <a:lnTo>
                    <a:pt x="644852" y="891868"/>
                  </a:lnTo>
                  <a:lnTo>
                    <a:pt x="602205" y="907476"/>
                  </a:lnTo>
                  <a:lnTo>
                    <a:pt x="557721" y="918914"/>
                  </a:lnTo>
                  <a:lnTo>
                    <a:pt x="511632" y="925948"/>
                  </a:lnTo>
                  <a:lnTo>
                    <a:pt x="464172" y="928344"/>
                  </a:lnTo>
                  <a:lnTo>
                    <a:pt x="416714" y="925948"/>
                  </a:lnTo>
                  <a:lnTo>
                    <a:pt x="370627" y="918914"/>
                  </a:lnTo>
                  <a:lnTo>
                    <a:pt x="326143" y="907476"/>
                  </a:lnTo>
                  <a:lnTo>
                    <a:pt x="283497" y="891868"/>
                  </a:lnTo>
                  <a:lnTo>
                    <a:pt x="242922" y="872322"/>
                  </a:lnTo>
                  <a:lnTo>
                    <a:pt x="204651" y="849073"/>
                  </a:lnTo>
                  <a:lnTo>
                    <a:pt x="168918" y="822352"/>
                  </a:lnTo>
                  <a:lnTo>
                    <a:pt x="135955" y="792394"/>
                  </a:lnTo>
                  <a:lnTo>
                    <a:pt x="105996" y="759431"/>
                  </a:lnTo>
                  <a:lnTo>
                    <a:pt x="79274" y="723698"/>
                  </a:lnTo>
                  <a:lnTo>
                    <a:pt x="56024" y="685427"/>
                  </a:lnTo>
                  <a:lnTo>
                    <a:pt x="36477" y="644852"/>
                  </a:lnTo>
                  <a:lnTo>
                    <a:pt x="20868" y="602205"/>
                  </a:lnTo>
                  <a:lnTo>
                    <a:pt x="9430" y="557721"/>
                  </a:lnTo>
                  <a:lnTo>
                    <a:pt x="2396" y="511632"/>
                  </a:lnTo>
                  <a:lnTo>
                    <a:pt x="0" y="464172"/>
                  </a:lnTo>
                  <a:lnTo>
                    <a:pt x="2396" y="416712"/>
                  </a:lnTo>
                  <a:lnTo>
                    <a:pt x="9430" y="370623"/>
                  </a:lnTo>
                  <a:lnTo>
                    <a:pt x="20868" y="326139"/>
                  </a:lnTo>
                  <a:lnTo>
                    <a:pt x="36477" y="283492"/>
                  </a:lnTo>
                  <a:lnTo>
                    <a:pt x="56024" y="242917"/>
                  </a:lnTo>
                  <a:lnTo>
                    <a:pt x="79274" y="204646"/>
                  </a:lnTo>
                  <a:lnTo>
                    <a:pt x="105996" y="168912"/>
                  </a:lnTo>
                  <a:lnTo>
                    <a:pt x="135955" y="135950"/>
                  </a:lnTo>
                  <a:lnTo>
                    <a:pt x="168918" y="105992"/>
                  </a:lnTo>
                  <a:lnTo>
                    <a:pt x="204651" y="79271"/>
                  </a:lnTo>
                  <a:lnTo>
                    <a:pt x="242922" y="56021"/>
                  </a:lnTo>
                  <a:lnTo>
                    <a:pt x="283497" y="36475"/>
                  </a:lnTo>
                  <a:lnTo>
                    <a:pt x="326143" y="20867"/>
                  </a:lnTo>
                  <a:lnTo>
                    <a:pt x="370627" y="9430"/>
                  </a:lnTo>
                  <a:lnTo>
                    <a:pt x="416714" y="2396"/>
                  </a:lnTo>
                  <a:lnTo>
                    <a:pt x="464172" y="0"/>
                  </a:lnTo>
                  <a:lnTo>
                    <a:pt x="511632" y="2396"/>
                  </a:lnTo>
                  <a:lnTo>
                    <a:pt x="557721" y="9430"/>
                  </a:lnTo>
                  <a:lnTo>
                    <a:pt x="602205" y="20867"/>
                  </a:lnTo>
                  <a:lnTo>
                    <a:pt x="644852" y="36475"/>
                  </a:lnTo>
                  <a:lnTo>
                    <a:pt x="685427" y="56021"/>
                  </a:lnTo>
                  <a:lnTo>
                    <a:pt x="723698" y="79271"/>
                  </a:lnTo>
                  <a:lnTo>
                    <a:pt x="759431" y="105992"/>
                  </a:lnTo>
                  <a:lnTo>
                    <a:pt x="792394" y="135950"/>
                  </a:lnTo>
                  <a:lnTo>
                    <a:pt x="822352" y="168912"/>
                  </a:lnTo>
                  <a:lnTo>
                    <a:pt x="849073" y="204646"/>
                  </a:lnTo>
                  <a:lnTo>
                    <a:pt x="872322" y="242917"/>
                  </a:lnTo>
                  <a:lnTo>
                    <a:pt x="891868" y="283492"/>
                  </a:lnTo>
                  <a:lnTo>
                    <a:pt x="907476" y="326139"/>
                  </a:lnTo>
                  <a:lnTo>
                    <a:pt x="918914" y="370623"/>
                  </a:lnTo>
                  <a:lnTo>
                    <a:pt x="925948" y="416712"/>
                  </a:lnTo>
                  <a:lnTo>
                    <a:pt x="928344" y="464172"/>
                  </a:lnTo>
                  <a:close/>
                </a:path>
              </a:pathLst>
            </a:custGeom>
            <a:ln w="12700">
              <a:solidFill>
                <a:srgbClr val="A7A9AC"/>
              </a:solidFill>
              <a:prstDash val="dash"/>
            </a:ln>
          </p:spPr>
          <p:txBody>
            <a:bodyPr wrap="square" lIns="0" tIns="0" rIns="0" bIns="0" rtlCol="0"/>
            <a:lstStyle/>
            <a:p>
              <a:endParaRPr sz="2309"/>
            </a:p>
          </p:txBody>
        </p:sp>
        <p:sp>
          <p:nvSpPr>
            <p:cNvPr id="37" name="object 37"/>
            <p:cNvSpPr/>
            <p:nvPr/>
          </p:nvSpPr>
          <p:spPr>
            <a:xfrm>
              <a:off x="3582695" y="1480820"/>
              <a:ext cx="356235" cy="441325"/>
            </a:xfrm>
            <a:custGeom>
              <a:avLst/>
              <a:gdLst/>
              <a:ahLst/>
              <a:cxnLst/>
              <a:rect l="l" t="t" r="r" b="b"/>
              <a:pathLst>
                <a:path w="356235" h="441325">
                  <a:moveTo>
                    <a:pt x="177914" y="0"/>
                  </a:moveTo>
                  <a:lnTo>
                    <a:pt x="131100" y="20795"/>
                  </a:lnTo>
                  <a:lnTo>
                    <a:pt x="96962" y="32916"/>
                  </a:lnTo>
                  <a:lnTo>
                    <a:pt x="58822" y="41035"/>
                  </a:lnTo>
                  <a:lnTo>
                    <a:pt x="0" y="49822"/>
                  </a:lnTo>
                  <a:lnTo>
                    <a:pt x="0" y="199263"/>
                  </a:lnTo>
                  <a:lnTo>
                    <a:pt x="4770" y="242566"/>
                  </a:lnTo>
                  <a:lnTo>
                    <a:pt x="18645" y="283270"/>
                  </a:lnTo>
                  <a:lnTo>
                    <a:pt x="40971" y="320035"/>
                  </a:lnTo>
                  <a:lnTo>
                    <a:pt x="71094" y="351523"/>
                  </a:lnTo>
                  <a:lnTo>
                    <a:pt x="177914" y="441236"/>
                  </a:lnTo>
                  <a:lnTo>
                    <a:pt x="284734" y="351523"/>
                  </a:lnTo>
                  <a:lnTo>
                    <a:pt x="314859" y="320035"/>
                  </a:lnTo>
                  <a:lnTo>
                    <a:pt x="337189" y="283270"/>
                  </a:lnTo>
                  <a:lnTo>
                    <a:pt x="351069" y="242566"/>
                  </a:lnTo>
                  <a:lnTo>
                    <a:pt x="355841" y="199263"/>
                  </a:lnTo>
                  <a:lnTo>
                    <a:pt x="355841" y="49822"/>
                  </a:lnTo>
                  <a:lnTo>
                    <a:pt x="286002" y="36031"/>
                  </a:lnTo>
                  <a:lnTo>
                    <a:pt x="229511" y="19572"/>
                  </a:lnTo>
                  <a:lnTo>
                    <a:pt x="191702" y="5782"/>
                  </a:lnTo>
                  <a:lnTo>
                    <a:pt x="177914" y="0"/>
                  </a:lnTo>
                  <a:close/>
                </a:path>
              </a:pathLst>
            </a:custGeom>
            <a:ln w="25400">
              <a:solidFill>
                <a:srgbClr val="FFFFFF"/>
              </a:solidFill>
            </a:ln>
          </p:spPr>
          <p:txBody>
            <a:bodyPr wrap="square" lIns="0" tIns="0" rIns="0" bIns="0" rtlCol="0"/>
            <a:lstStyle/>
            <a:p>
              <a:endParaRPr sz="2309"/>
            </a:p>
          </p:txBody>
        </p:sp>
        <p:sp>
          <p:nvSpPr>
            <p:cNvPr id="38" name="object 38"/>
            <p:cNvSpPr/>
            <p:nvPr/>
          </p:nvSpPr>
          <p:spPr>
            <a:xfrm>
              <a:off x="3632517" y="1562455"/>
              <a:ext cx="43180" cy="60960"/>
            </a:xfrm>
            <a:custGeom>
              <a:avLst/>
              <a:gdLst/>
              <a:ahLst/>
              <a:cxnLst/>
              <a:rect l="l" t="t" r="r" b="b"/>
              <a:pathLst>
                <a:path w="43179" h="60959">
                  <a:moveTo>
                    <a:pt x="0" y="60705"/>
                  </a:moveTo>
                  <a:lnTo>
                    <a:pt x="0" y="10045"/>
                  </a:lnTo>
                  <a:lnTo>
                    <a:pt x="11132" y="7670"/>
                  </a:lnTo>
                  <a:lnTo>
                    <a:pt x="21967" y="5189"/>
                  </a:lnTo>
                  <a:lnTo>
                    <a:pt x="32493" y="2625"/>
                  </a:lnTo>
                  <a:lnTo>
                    <a:pt x="42697" y="0"/>
                  </a:lnTo>
                </a:path>
              </a:pathLst>
            </a:custGeom>
            <a:ln w="25400">
              <a:solidFill>
                <a:srgbClr val="FFFFFF"/>
              </a:solidFill>
            </a:ln>
          </p:spPr>
          <p:txBody>
            <a:bodyPr wrap="square" lIns="0" tIns="0" rIns="0" bIns="0" rtlCol="0"/>
            <a:lstStyle/>
            <a:p>
              <a:endParaRPr sz="2309"/>
            </a:p>
          </p:txBody>
        </p:sp>
        <p:sp>
          <p:nvSpPr>
            <p:cNvPr id="39" name="object 39"/>
            <p:cNvSpPr/>
            <p:nvPr/>
          </p:nvSpPr>
          <p:spPr>
            <a:xfrm>
              <a:off x="3621176" y="1426476"/>
              <a:ext cx="279400" cy="87630"/>
            </a:xfrm>
            <a:custGeom>
              <a:avLst/>
              <a:gdLst/>
              <a:ahLst/>
              <a:cxnLst/>
              <a:rect l="l" t="t" r="r" b="b"/>
              <a:pathLst>
                <a:path w="279400" h="87630">
                  <a:moveTo>
                    <a:pt x="0" y="87147"/>
                  </a:moveTo>
                  <a:lnTo>
                    <a:pt x="6043" y="45993"/>
                  </a:lnTo>
                  <a:lnTo>
                    <a:pt x="95859" y="0"/>
                  </a:lnTo>
                  <a:lnTo>
                    <a:pt x="106348" y="5036"/>
                  </a:lnTo>
                  <a:lnTo>
                    <a:pt x="114384" y="7623"/>
                  </a:lnTo>
                  <a:lnTo>
                    <a:pt x="124050" y="8576"/>
                  </a:lnTo>
                  <a:lnTo>
                    <a:pt x="139433" y="8712"/>
                  </a:lnTo>
                  <a:lnTo>
                    <a:pt x="157275" y="7350"/>
                  </a:lnTo>
                  <a:lnTo>
                    <a:pt x="171032" y="4356"/>
                  </a:lnTo>
                  <a:lnTo>
                    <a:pt x="179886" y="1361"/>
                  </a:lnTo>
                  <a:lnTo>
                    <a:pt x="183019" y="0"/>
                  </a:lnTo>
                  <a:lnTo>
                    <a:pt x="244017" y="26136"/>
                  </a:lnTo>
                  <a:lnTo>
                    <a:pt x="263223" y="42548"/>
                  </a:lnTo>
                  <a:lnTo>
                    <a:pt x="273678" y="62757"/>
                  </a:lnTo>
                  <a:lnTo>
                    <a:pt x="278018" y="79907"/>
                  </a:lnTo>
                  <a:lnTo>
                    <a:pt x="278879" y="87147"/>
                  </a:lnTo>
                </a:path>
              </a:pathLst>
            </a:custGeom>
            <a:ln w="25400">
              <a:solidFill>
                <a:srgbClr val="FFFFFF"/>
              </a:solidFill>
            </a:ln>
          </p:spPr>
          <p:txBody>
            <a:bodyPr wrap="square" lIns="0" tIns="0" rIns="0" bIns="0" rtlCol="0"/>
            <a:lstStyle/>
            <a:p>
              <a:endParaRPr sz="2309"/>
            </a:p>
          </p:txBody>
        </p:sp>
        <p:sp>
          <p:nvSpPr>
            <p:cNvPr id="40" name="object 40"/>
            <p:cNvSpPr/>
            <p:nvPr/>
          </p:nvSpPr>
          <p:spPr>
            <a:xfrm>
              <a:off x="3691978" y="1256906"/>
              <a:ext cx="137267" cy="234556"/>
            </a:xfrm>
            <a:prstGeom prst="rect">
              <a:avLst/>
            </a:prstGeom>
            <a:blipFill>
              <a:blip r:embed="rId10" cstate="print"/>
              <a:stretch>
                <a:fillRect/>
              </a:stretch>
            </a:blipFill>
          </p:spPr>
          <p:txBody>
            <a:bodyPr wrap="square" lIns="0" tIns="0" rIns="0" bIns="0" rtlCol="0"/>
            <a:lstStyle/>
            <a:p>
              <a:endParaRPr sz="2309"/>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9789" y="565157"/>
            <a:ext cx="8390869" cy="3709184"/>
            <a:chOff x="0" y="440613"/>
            <a:chExt cx="6541770" cy="2891790"/>
          </a:xfrm>
        </p:grpSpPr>
        <p:sp>
          <p:nvSpPr>
            <p:cNvPr id="3" name="object 3"/>
            <p:cNvSpPr/>
            <p:nvPr/>
          </p:nvSpPr>
          <p:spPr>
            <a:xfrm>
              <a:off x="524780" y="2099614"/>
              <a:ext cx="4380865" cy="1152525"/>
            </a:xfrm>
            <a:custGeom>
              <a:avLst/>
              <a:gdLst/>
              <a:ahLst/>
              <a:cxnLst/>
              <a:rect l="l" t="t" r="r" b="b"/>
              <a:pathLst>
                <a:path w="4380865" h="1152525">
                  <a:moveTo>
                    <a:pt x="0" y="0"/>
                  </a:moveTo>
                  <a:lnTo>
                    <a:pt x="62527" y="8351"/>
                  </a:lnTo>
                  <a:lnTo>
                    <a:pt x="119142" y="32255"/>
                  </a:lnTo>
                  <a:lnTo>
                    <a:pt x="170500" y="69983"/>
                  </a:lnTo>
                  <a:lnTo>
                    <a:pt x="217259" y="119807"/>
                  </a:lnTo>
                  <a:lnTo>
                    <a:pt x="260076" y="179998"/>
                  </a:lnTo>
                  <a:lnTo>
                    <a:pt x="280211" y="213442"/>
                  </a:lnTo>
                  <a:lnTo>
                    <a:pt x="299608" y="248830"/>
                  </a:lnTo>
                  <a:lnTo>
                    <a:pt x="318347" y="285945"/>
                  </a:lnTo>
                  <a:lnTo>
                    <a:pt x="336511" y="324573"/>
                  </a:lnTo>
                  <a:lnTo>
                    <a:pt x="354183" y="364497"/>
                  </a:lnTo>
                  <a:lnTo>
                    <a:pt x="371444" y="405501"/>
                  </a:lnTo>
                  <a:lnTo>
                    <a:pt x="388376" y="447368"/>
                  </a:lnTo>
                  <a:lnTo>
                    <a:pt x="405062" y="489884"/>
                  </a:lnTo>
                  <a:lnTo>
                    <a:pt x="421584" y="532832"/>
                  </a:lnTo>
                  <a:lnTo>
                    <a:pt x="438024" y="575995"/>
                  </a:lnTo>
                  <a:lnTo>
                    <a:pt x="454464" y="619159"/>
                  </a:lnTo>
                  <a:lnTo>
                    <a:pt x="470986" y="662107"/>
                  </a:lnTo>
                  <a:lnTo>
                    <a:pt x="487672" y="704622"/>
                  </a:lnTo>
                  <a:lnTo>
                    <a:pt x="504605" y="746490"/>
                  </a:lnTo>
                  <a:lnTo>
                    <a:pt x="521866" y="787494"/>
                  </a:lnTo>
                  <a:lnTo>
                    <a:pt x="539538" y="827417"/>
                  </a:lnTo>
                  <a:lnTo>
                    <a:pt x="557703" y="866045"/>
                  </a:lnTo>
                  <a:lnTo>
                    <a:pt x="576442" y="903161"/>
                  </a:lnTo>
                  <a:lnTo>
                    <a:pt x="595839" y="938549"/>
                  </a:lnTo>
                  <a:lnTo>
                    <a:pt x="615975" y="971992"/>
                  </a:lnTo>
                  <a:lnTo>
                    <a:pt x="658793" y="1032184"/>
                  </a:lnTo>
                  <a:lnTo>
                    <a:pt x="705553" y="1082008"/>
                  </a:lnTo>
                  <a:lnTo>
                    <a:pt x="756913" y="1119735"/>
                  </a:lnTo>
                  <a:lnTo>
                    <a:pt x="813529" y="1143639"/>
                  </a:lnTo>
                  <a:lnTo>
                    <a:pt x="876058" y="1151991"/>
                  </a:lnTo>
                  <a:lnTo>
                    <a:pt x="908104" y="1149867"/>
                  </a:lnTo>
                  <a:lnTo>
                    <a:pt x="967597" y="1133523"/>
                  </a:lnTo>
                  <a:lnTo>
                    <a:pt x="1021504" y="1102491"/>
                  </a:lnTo>
                  <a:lnTo>
                    <a:pt x="1070483" y="1058500"/>
                  </a:lnTo>
                  <a:lnTo>
                    <a:pt x="1115192" y="1003276"/>
                  </a:lnTo>
                  <a:lnTo>
                    <a:pt x="1156286" y="938549"/>
                  </a:lnTo>
                  <a:lnTo>
                    <a:pt x="1175683" y="903161"/>
                  </a:lnTo>
                  <a:lnTo>
                    <a:pt x="1194424" y="866045"/>
                  </a:lnTo>
                  <a:lnTo>
                    <a:pt x="1212589" y="827417"/>
                  </a:lnTo>
                  <a:lnTo>
                    <a:pt x="1230261" y="787494"/>
                  </a:lnTo>
                  <a:lnTo>
                    <a:pt x="1247523" y="746490"/>
                  </a:lnTo>
                  <a:lnTo>
                    <a:pt x="1264457" y="704622"/>
                  </a:lnTo>
                  <a:lnTo>
                    <a:pt x="1281143" y="662107"/>
                  </a:lnTo>
                  <a:lnTo>
                    <a:pt x="1297666" y="619159"/>
                  </a:lnTo>
                  <a:lnTo>
                    <a:pt x="1314107" y="575995"/>
                  </a:lnTo>
                  <a:lnTo>
                    <a:pt x="1330547" y="532832"/>
                  </a:lnTo>
                  <a:lnTo>
                    <a:pt x="1347070" y="489884"/>
                  </a:lnTo>
                  <a:lnTo>
                    <a:pt x="1363757" y="447368"/>
                  </a:lnTo>
                  <a:lnTo>
                    <a:pt x="1380690" y="405501"/>
                  </a:lnTo>
                  <a:lnTo>
                    <a:pt x="1397952" y="364497"/>
                  </a:lnTo>
                  <a:lnTo>
                    <a:pt x="1415624" y="324573"/>
                  </a:lnTo>
                  <a:lnTo>
                    <a:pt x="1433790" y="285945"/>
                  </a:lnTo>
                  <a:lnTo>
                    <a:pt x="1452530" y="248830"/>
                  </a:lnTo>
                  <a:lnTo>
                    <a:pt x="1471927" y="213442"/>
                  </a:lnTo>
                  <a:lnTo>
                    <a:pt x="1492064" y="179998"/>
                  </a:lnTo>
                  <a:lnTo>
                    <a:pt x="1534883" y="119807"/>
                  </a:lnTo>
                  <a:lnTo>
                    <a:pt x="1581645" y="69983"/>
                  </a:lnTo>
                  <a:lnTo>
                    <a:pt x="1633006" y="32255"/>
                  </a:lnTo>
                  <a:lnTo>
                    <a:pt x="1689624" y="8351"/>
                  </a:lnTo>
                  <a:lnTo>
                    <a:pt x="1752155" y="0"/>
                  </a:lnTo>
                  <a:lnTo>
                    <a:pt x="1784202" y="2123"/>
                  </a:lnTo>
                  <a:lnTo>
                    <a:pt x="1843696" y="18467"/>
                  </a:lnTo>
                  <a:lnTo>
                    <a:pt x="1897605" y="49499"/>
                  </a:lnTo>
                  <a:lnTo>
                    <a:pt x="1946586" y="93491"/>
                  </a:lnTo>
                  <a:lnTo>
                    <a:pt x="1991295" y="148714"/>
                  </a:lnTo>
                  <a:lnTo>
                    <a:pt x="2032391" y="213442"/>
                  </a:lnTo>
                  <a:lnTo>
                    <a:pt x="2051789" y="248830"/>
                  </a:lnTo>
                  <a:lnTo>
                    <a:pt x="2070530" y="285945"/>
                  </a:lnTo>
                  <a:lnTo>
                    <a:pt x="2088695" y="324573"/>
                  </a:lnTo>
                  <a:lnTo>
                    <a:pt x="2106368" y="364497"/>
                  </a:lnTo>
                  <a:lnTo>
                    <a:pt x="2123631" y="405501"/>
                  </a:lnTo>
                  <a:lnTo>
                    <a:pt x="2140565" y="447368"/>
                  </a:lnTo>
                  <a:lnTo>
                    <a:pt x="2157252" y="489884"/>
                  </a:lnTo>
                  <a:lnTo>
                    <a:pt x="2173775" y="532832"/>
                  </a:lnTo>
                  <a:lnTo>
                    <a:pt x="2190216" y="575995"/>
                  </a:lnTo>
                  <a:lnTo>
                    <a:pt x="2206657" y="619159"/>
                  </a:lnTo>
                  <a:lnTo>
                    <a:pt x="2223180" y="662107"/>
                  </a:lnTo>
                  <a:lnTo>
                    <a:pt x="2239868" y="704622"/>
                  </a:lnTo>
                  <a:lnTo>
                    <a:pt x="2256801" y="746490"/>
                  </a:lnTo>
                  <a:lnTo>
                    <a:pt x="2274064" y="787494"/>
                  </a:lnTo>
                  <a:lnTo>
                    <a:pt x="2291737" y="827417"/>
                  </a:lnTo>
                  <a:lnTo>
                    <a:pt x="2309903" y="866045"/>
                  </a:lnTo>
                  <a:lnTo>
                    <a:pt x="2328643" y="903161"/>
                  </a:lnTo>
                  <a:lnTo>
                    <a:pt x="2348041" y="938549"/>
                  </a:lnTo>
                  <a:lnTo>
                    <a:pt x="2368178" y="971992"/>
                  </a:lnTo>
                  <a:lnTo>
                    <a:pt x="2410999" y="1032184"/>
                  </a:lnTo>
                  <a:lnTo>
                    <a:pt x="2457762" y="1082008"/>
                  </a:lnTo>
                  <a:lnTo>
                    <a:pt x="2509125" y="1119735"/>
                  </a:lnTo>
                  <a:lnTo>
                    <a:pt x="2565744" y="1143639"/>
                  </a:lnTo>
                  <a:lnTo>
                    <a:pt x="2628277" y="1151991"/>
                  </a:lnTo>
                  <a:lnTo>
                    <a:pt x="2660325" y="1149867"/>
                  </a:lnTo>
                  <a:lnTo>
                    <a:pt x="2719821" y="1133523"/>
                  </a:lnTo>
                  <a:lnTo>
                    <a:pt x="2773731" y="1102491"/>
                  </a:lnTo>
                  <a:lnTo>
                    <a:pt x="2822714" y="1058500"/>
                  </a:lnTo>
                  <a:lnTo>
                    <a:pt x="2867424" y="1003276"/>
                  </a:lnTo>
                  <a:lnTo>
                    <a:pt x="2908521" y="938549"/>
                  </a:lnTo>
                  <a:lnTo>
                    <a:pt x="2927920" y="903161"/>
                  </a:lnTo>
                  <a:lnTo>
                    <a:pt x="2946661" y="866045"/>
                  </a:lnTo>
                  <a:lnTo>
                    <a:pt x="2964827" y="827417"/>
                  </a:lnTo>
                  <a:lnTo>
                    <a:pt x="2982501" y="787494"/>
                  </a:lnTo>
                  <a:lnTo>
                    <a:pt x="2999764" y="746490"/>
                  </a:lnTo>
                  <a:lnTo>
                    <a:pt x="3016698" y="704622"/>
                  </a:lnTo>
                  <a:lnTo>
                    <a:pt x="3033386" y="662107"/>
                  </a:lnTo>
                  <a:lnTo>
                    <a:pt x="3049910" y="619159"/>
                  </a:lnTo>
                  <a:lnTo>
                    <a:pt x="3066351" y="575995"/>
                  </a:lnTo>
                  <a:lnTo>
                    <a:pt x="3082792" y="532832"/>
                  </a:lnTo>
                  <a:lnTo>
                    <a:pt x="3099316" y="489884"/>
                  </a:lnTo>
                  <a:lnTo>
                    <a:pt x="3116004" y="447368"/>
                  </a:lnTo>
                  <a:lnTo>
                    <a:pt x="3132938" y="405501"/>
                  </a:lnTo>
                  <a:lnTo>
                    <a:pt x="3150201" y="364497"/>
                  </a:lnTo>
                  <a:lnTo>
                    <a:pt x="3167875" y="324573"/>
                  </a:lnTo>
                  <a:lnTo>
                    <a:pt x="3186041" y="285945"/>
                  </a:lnTo>
                  <a:lnTo>
                    <a:pt x="3204782" y="248830"/>
                  </a:lnTo>
                  <a:lnTo>
                    <a:pt x="3224181" y="213442"/>
                  </a:lnTo>
                  <a:lnTo>
                    <a:pt x="3244318" y="179998"/>
                  </a:lnTo>
                  <a:lnTo>
                    <a:pt x="3287140" y="119807"/>
                  </a:lnTo>
                  <a:lnTo>
                    <a:pt x="3333905" y="69983"/>
                  </a:lnTo>
                  <a:lnTo>
                    <a:pt x="3385269" y="32255"/>
                  </a:lnTo>
                  <a:lnTo>
                    <a:pt x="3441890" y="8351"/>
                  </a:lnTo>
                  <a:lnTo>
                    <a:pt x="3504425" y="0"/>
                  </a:lnTo>
                  <a:lnTo>
                    <a:pt x="3536474" y="2123"/>
                  </a:lnTo>
                  <a:lnTo>
                    <a:pt x="3595974" y="18467"/>
                  </a:lnTo>
                  <a:lnTo>
                    <a:pt x="3649887" y="49499"/>
                  </a:lnTo>
                  <a:lnTo>
                    <a:pt x="3698872" y="93491"/>
                  </a:lnTo>
                  <a:lnTo>
                    <a:pt x="3743586" y="148714"/>
                  </a:lnTo>
                  <a:lnTo>
                    <a:pt x="3784685" y="213442"/>
                  </a:lnTo>
                  <a:lnTo>
                    <a:pt x="3804084" y="248830"/>
                  </a:lnTo>
                  <a:lnTo>
                    <a:pt x="3822826" y="285945"/>
                  </a:lnTo>
                  <a:lnTo>
                    <a:pt x="3840993" y="324573"/>
                  </a:lnTo>
                  <a:lnTo>
                    <a:pt x="3858668" y="364497"/>
                  </a:lnTo>
                  <a:lnTo>
                    <a:pt x="3875931" y="405501"/>
                  </a:lnTo>
                  <a:lnTo>
                    <a:pt x="3892866" y="447368"/>
                  </a:lnTo>
                  <a:lnTo>
                    <a:pt x="3909555" y="489884"/>
                  </a:lnTo>
                  <a:lnTo>
                    <a:pt x="3926079" y="532832"/>
                  </a:lnTo>
                  <a:lnTo>
                    <a:pt x="3942521" y="575995"/>
                  </a:lnTo>
                  <a:lnTo>
                    <a:pt x="3958963" y="619159"/>
                  </a:lnTo>
                  <a:lnTo>
                    <a:pt x="3975487" y="662107"/>
                  </a:lnTo>
                  <a:lnTo>
                    <a:pt x="3992175" y="704622"/>
                  </a:lnTo>
                  <a:lnTo>
                    <a:pt x="4009110" y="746490"/>
                  </a:lnTo>
                  <a:lnTo>
                    <a:pt x="4026373" y="787494"/>
                  </a:lnTo>
                  <a:lnTo>
                    <a:pt x="4044047" y="827417"/>
                  </a:lnTo>
                  <a:lnTo>
                    <a:pt x="4062213" y="866045"/>
                  </a:lnTo>
                  <a:lnTo>
                    <a:pt x="4080955" y="903161"/>
                  </a:lnTo>
                  <a:lnTo>
                    <a:pt x="4100353" y="938549"/>
                  </a:lnTo>
                  <a:lnTo>
                    <a:pt x="4120491" y="971992"/>
                  </a:lnTo>
                  <a:lnTo>
                    <a:pt x="4163313" y="1032184"/>
                  </a:lnTo>
                  <a:lnTo>
                    <a:pt x="4210077" y="1082008"/>
                  </a:lnTo>
                  <a:lnTo>
                    <a:pt x="4261442" y="1119735"/>
                  </a:lnTo>
                  <a:lnTo>
                    <a:pt x="4318063" y="1143639"/>
                  </a:lnTo>
                  <a:lnTo>
                    <a:pt x="4348550" y="1149867"/>
                  </a:lnTo>
                  <a:lnTo>
                    <a:pt x="4380598" y="1151991"/>
                  </a:lnTo>
                </a:path>
              </a:pathLst>
            </a:custGeom>
            <a:ln w="25399">
              <a:solidFill>
                <a:srgbClr val="414042"/>
              </a:solidFill>
              <a:prstDash val="dash"/>
            </a:ln>
          </p:spPr>
          <p:txBody>
            <a:bodyPr wrap="square" lIns="0" tIns="0" rIns="0" bIns="0" rtlCol="0"/>
            <a:lstStyle/>
            <a:p>
              <a:endParaRPr sz="2309"/>
            </a:p>
          </p:txBody>
        </p:sp>
        <p:sp>
          <p:nvSpPr>
            <p:cNvPr id="4" name="object 4"/>
            <p:cNvSpPr/>
            <p:nvPr/>
          </p:nvSpPr>
          <p:spPr>
            <a:xfrm>
              <a:off x="4943475" y="3252317"/>
              <a:ext cx="1513205" cy="0"/>
            </a:xfrm>
            <a:custGeom>
              <a:avLst/>
              <a:gdLst/>
              <a:ahLst/>
              <a:cxnLst/>
              <a:rect l="l" t="t" r="r" b="b"/>
              <a:pathLst>
                <a:path w="1513204">
                  <a:moveTo>
                    <a:pt x="0" y="0"/>
                  </a:moveTo>
                  <a:lnTo>
                    <a:pt x="1512722" y="0"/>
                  </a:lnTo>
                </a:path>
              </a:pathLst>
            </a:custGeom>
            <a:ln w="25400">
              <a:solidFill>
                <a:srgbClr val="414042"/>
              </a:solidFill>
              <a:prstDash val="dash"/>
            </a:ln>
          </p:spPr>
          <p:txBody>
            <a:bodyPr wrap="square" lIns="0" tIns="0" rIns="0" bIns="0" rtlCol="0"/>
            <a:lstStyle/>
            <a:p>
              <a:endParaRPr sz="2309"/>
            </a:p>
          </p:txBody>
        </p:sp>
        <p:sp>
          <p:nvSpPr>
            <p:cNvPr id="5" name="object 5"/>
            <p:cNvSpPr/>
            <p:nvPr/>
          </p:nvSpPr>
          <p:spPr>
            <a:xfrm>
              <a:off x="0" y="2081047"/>
              <a:ext cx="473075" cy="25400"/>
            </a:xfrm>
            <a:custGeom>
              <a:avLst/>
              <a:gdLst/>
              <a:ahLst/>
              <a:cxnLst/>
              <a:rect l="l" t="t" r="r" b="b"/>
              <a:pathLst>
                <a:path w="473075" h="25400">
                  <a:moveTo>
                    <a:pt x="0" y="0"/>
                  </a:moveTo>
                  <a:lnTo>
                    <a:pt x="0" y="25400"/>
                  </a:lnTo>
                  <a:lnTo>
                    <a:pt x="472870" y="25400"/>
                  </a:lnTo>
                  <a:lnTo>
                    <a:pt x="472870" y="0"/>
                  </a:lnTo>
                  <a:lnTo>
                    <a:pt x="0" y="0"/>
                  </a:lnTo>
                  <a:close/>
                </a:path>
              </a:pathLst>
            </a:custGeom>
            <a:solidFill>
              <a:srgbClr val="414042"/>
            </a:solidFill>
          </p:spPr>
          <p:txBody>
            <a:bodyPr wrap="square" lIns="0" tIns="0" rIns="0" bIns="0" rtlCol="0"/>
            <a:lstStyle/>
            <a:p>
              <a:endParaRPr sz="2309"/>
            </a:p>
          </p:txBody>
        </p:sp>
        <p:sp>
          <p:nvSpPr>
            <p:cNvPr id="6" name="object 6"/>
            <p:cNvSpPr/>
            <p:nvPr/>
          </p:nvSpPr>
          <p:spPr>
            <a:xfrm>
              <a:off x="1359357" y="2024811"/>
              <a:ext cx="5182235" cy="1307465"/>
            </a:xfrm>
            <a:custGeom>
              <a:avLst/>
              <a:gdLst/>
              <a:ahLst/>
              <a:cxnLst/>
              <a:rect l="l" t="t" r="r" b="b"/>
              <a:pathLst>
                <a:path w="5182234" h="1307464">
                  <a:moveTo>
                    <a:pt x="128333" y="1227505"/>
                  </a:moveTo>
                  <a:lnTo>
                    <a:pt x="0" y="1153414"/>
                  </a:lnTo>
                  <a:lnTo>
                    <a:pt x="0" y="1301597"/>
                  </a:lnTo>
                  <a:lnTo>
                    <a:pt x="128333" y="1227505"/>
                  </a:lnTo>
                  <a:close/>
                </a:path>
                <a:path w="5182234" h="1307464">
                  <a:moveTo>
                    <a:pt x="972223" y="74091"/>
                  </a:moveTo>
                  <a:lnTo>
                    <a:pt x="843889" y="0"/>
                  </a:lnTo>
                  <a:lnTo>
                    <a:pt x="843889" y="148196"/>
                  </a:lnTo>
                  <a:lnTo>
                    <a:pt x="972223" y="74091"/>
                  </a:lnTo>
                  <a:close/>
                </a:path>
                <a:path w="5182234" h="1307464">
                  <a:moveTo>
                    <a:pt x="1861629" y="1227505"/>
                  </a:moveTo>
                  <a:lnTo>
                    <a:pt x="1733296" y="1153414"/>
                  </a:lnTo>
                  <a:lnTo>
                    <a:pt x="1733296" y="1301597"/>
                  </a:lnTo>
                  <a:lnTo>
                    <a:pt x="1861629" y="1227505"/>
                  </a:lnTo>
                  <a:close/>
                </a:path>
                <a:path w="5182234" h="1307464">
                  <a:moveTo>
                    <a:pt x="2763355" y="77635"/>
                  </a:moveTo>
                  <a:lnTo>
                    <a:pt x="2635021" y="3543"/>
                  </a:lnTo>
                  <a:lnTo>
                    <a:pt x="2635021" y="151739"/>
                  </a:lnTo>
                  <a:lnTo>
                    <a:pt x="2763355" y="77635"/>
                  </a:lnTo>
                  <a:close/>
                </a:path>
                <a:path w="5182234" h="1307464">
                  <a:moveTo>
                    <a:pt x="4062768" y="1233297"/>
                  </a:moveTo>
                  <a:lnTo>
                    <a:pt x="3934434" y="1159205"/>
                  </a:lnTo>
                  <a:lnTo>
                    <a:pt x="3934434" y="1307388"/>
                  </a:lnTo>
                  <a:lnTo>
                    <a:pt x="4062768" y="1233297"/>
                  </a:lnTo>
                  <a:close/>
                </a:path>
                <a:path w="5182234" h="1307464">
                  <a:moveTo>
                    <a:pt x="5182006" y="1233297"/>
                  </a:moveTo>
                  <a:lnTo>
                    <a:pt x="5053673" y="1159205"/>
                  </a:lnTo>
                  <a:lnTo>
                    <a:pt x="5053673" y="1307388"/>
                  </a:lnTo>
                  <a:lnTo>
                    <a:pt x="5182006" y="1233297"/>
                  </a:lnTo>
                  <a:close/>
                </a:path>
              </a:pathLst>
            </a:custGeom>
            <a:solidFill>
              <a:srgbClr val="414042"/>
            </a:solidFill>
          </p:spPr>
          <p:txBody>
            <a:bodyPr wrap="square" lIns="0" tIns="0" rIns="0" bIns="0" rtlCol="0"/>
            <a:lstStyle/>
            <a:p>
              <a:endParaRPr sz="2309"/>
            </a:p>
          </p:txBody>
        </p:sp>
        <p:sp>
          <p:nvSpPr>
            <p:cNvPr id="7" name="object 7"/>
            <p:cNvSpPr/>
            <p:nvPr/>
          </p:nvSpPr>
          <p:spPr>
            <a:xfrm>
              <a:off x="2893631" y="440613"/>
              <a:ext cx="1440815" cy="1687195"/>
            </a:xfrm>
            <a:custGeom>
              <a:avLst/>
              <a:gdLst/>
              <a:ahLst/>
              <a:cxnLst/>
              <a:rect l="l" t="t" r="r" b="b"/>
              <a:pathLst>
                <a:path w="1440814" h="1687195">
                  <a:moveTo>
                    <a:pt x="1440357" y="0"/>
                  </a:moveTo>
                  <a:lnTo>
                    <a:pt x="0" y="0"/>
                  </a:lnTo>
                  <a:lnTo>
                    <a:pt x="0" y="901699"/>
                  </a:lnTo>
                  <a:lnTo>
                    <a:pt x="556450" y="901699"/>
                  </a:lnTo>
                  <a:lnTo>
                    <a:pt x="715479" y="1686725"/>
                  </a:lnTo>
                  <a:lnTo>
                    <a:pt x="901141" y="901699"/>
                  </a:lnTo>
                  <a:lnTo>
                    <a:pt x="1440357" y="901699"/>
                  </a:lnTo>
                  <a:lnTo>
                    <a:pt x="1440357" y="0"/>
                  </a:lnTo>
                  <a:close/>
                </a:path>
              </a:pathLst>
            </a:custGeom>
            <a:solidFill>
              <a:srgbClr val="F1F2F2"/>
            </a:solidFill>
          </p:spPr>
          <p:txBody>
            <a:bodyPr wrap="square" lIns="0" tIns="0" rIns="0" bIns="0" rtlCol="0"/>
            <a:lstStyle/>
            <a:p>
              <a:endParaRPr sz="2309"/>
            </a:p>
          </p:txBody>
        </p:sp>
      </p:grpSp>
      <p:sp>
        <p:nvSpPr>
          <p:cNvPr id="8" name="object 8"/>
          <p:cNvSpPr/>
          <p:nvPr/>
        </p:nvSpPr>
        <p:spPr>
          <a:xfrm>
            <a:off x="2170617" y="0"/>
            <a:ext cx="4046383" cy="0"/>
          </a:xfrm>
          <a:custGeom>
            <a:avLst/>
            <a:gdLst/>
            <a:ahLst/>
            <a:cxnLst/>
            <a:rect l="l" t="t" r="r" b="b"/>
            <a:pathLst>
              <a:path w="3154679">
                <a:moveTo>
                  <a:pt x="3154108" y="0"/>
                </a:moveTo>
                <a:lnTo>
                  <a:pt x="0" y="0"/>
                </a:lnTo>
                <a:lnTo>
                  <a:pt x="3154108" y="0"/>
                </a:lnTo>
                <a:close/>
              </a:path>
            </a:pathLst>
          </a:custGeom>
          <a:solidFill>
            <a:srgbClr val="002F6C"/>
          </a:solidFill>
        </p:spPr>
        <p:txBody>
          <a:bodyPr wrap="square" lIns="0" tIns="0" rIns="0" bIns="0" rtlCol="0"/>
          <a:lstStyle/>
          <a:p>
            <a:endParaRPr sz="2309"/>
          </a:p>
        </p:txBody>
      </p:sp>
      <p:sp>
        <p:nvSpPr>
          <p:cNvPr id="9" name="object 9"/>
          <p:cNvSpPr/>
          <p:nvPr/>
        </p:nvSpPr>
        <p:spPr>
          <a:xfrm>
            <a:off x="5602809" y="6857103"/>
            <a:ext cx="5344679" cy="0"/>
          </a:xfrm>
          <a:custGeom>
            <a:avLst/>
            <a:gdLst/>
            <a:ahLst/>
            <a:cxnLst/>
            <a:rect l="l" t="t" r="r" b="b"/>
            <a:pathLst>
              <a:path w="4166870">
                <a:moveTo>
                  <a:pt x="4166260" y="0"/>
                </a:moveTo>
                <a:lnTo>
                  <a:pt x="0" y="0"/>
                </a:lnTo>
                <a:lnTo>
                  <a:pt x="4166260" y="0"/>
                </a:lnTo>
                <a:close/>
              </a:path>
            </a:pathLst>
          </a:custGeom>
          <a:solidFill>
            <a:srgbClr val="0067B1"/>
          </a:solidFill>
        </p:spPr>
        <p:txBody>
          <a:bodyPr wrap="square" lIns="0" tIns="0" rIns="0" bIns="0" rtlCol="0"/>
          <a:lstStyle/>
          <a:p>
            <a:endParaRPr sz="2309"/>
          </a:p>
        </p:txBody>
      </p:sp>
      <p:sp>
        <p:nvSpPr>
          <p:cNvPr id="10" name="object 10"/>
          <p:cNvSpPr/>
          <p:nvPr/>
        </p:nvSpPr>
        <p:spPr>
          <a:xfrm>
            <a:off x="1922915" y="2928040"/>
            <a:ext cx="1008338" cy="1008338"/>
          </a:xfrm>
          <a:custGeom>
            <a:avLst/>
            <a:gdLst/>
            <a:ahLst/>
            <a:cxnLst/>
            <a:rect l="l" t="t" r="r" b="b"/>
            <a:pathLst>
              <a:path w="786130" h="786130">
                <a:moveTo>
                  <a:pt x="392823" y="0"/>
                </a:moveTo>
                <a:lnTo>
                  <a:pt x="343548" y="3060"/>
                </a:lnTo>
                <a:lnTo>
                  <a:pt x="296099" y="11997"/>
                </a:lnTo>
                <a:lnTo>
                  <a:pt x="250844" y="26442"/>
                </a:lnTo>
                <a:lnTo>
                  <a:pt x="208153" y="46027"/>
                </a:lnTo>
                <a:lnTo>
                  <a:pt x="168393" y="70384"/>
                </a:lnTo>
                <a:lnTo>
                  <a:pt x="131932" y="99144"/>
                </a:lnTo>
                <a:lnTo>
                  <a:pt x="99138" y="131939"/>
                </a:lnTo>
                <a:lnTo>
                  <a:pt x="70379" y="168402"/>
                </a:lnTo>
                <a:lnTo>
                  <a:pt x="46024" y="208163"/>
                </a:lnTo>
                <a:lnTo>
                  <a:pt x="26441" y="250855"/>
                </a:lnTo>
                <a:lnTo>
                  <a:pt x="11996" y="296110"/>
                </a:lnTo>
                <a:lnTo>
                  <a:pt x="3060" y="343560"/>
                </a:lnTo>
                <a:lnTo>
                  <a:pt x="0" y="392836"/>
                </a:lnTo>
                <a:lnTo>
                  <a:pt x="3060" y="442109"/>
                </a:lnTo>
                <a:lnTo>
                  <a:pt x="11996" y="489556"/>
                </a:lnTo>
                <a:lnTo>
                  <a:pt x="26441" y="534809"/>
                </a:lnTo>
                <a:lnTo>
                  <a:pt x="46024" y="577500"/>
                </a:lnTo>
                <a:lnTo>
                  <a:pt x="70379" y="617261"/>
                </a:lnTo>
                <a:lnTo>
                  <a:pt x="99138" y="653722"/>
                </a:lnTo>
                <a:lnTo>
                  <a:pt x="131932" y="686517"/>
                </a:lnTo>
                <a:lnTo>
                  <a:pt x="168393" y="715276"/>
                </a:lnTo>
                <a:lnTo>
                  <a:pt x="208153" y="739632"/>
                </a:lnTo>
                <a:lnTo>
                  <a:pt x="250844" y="759217"/>
                </a:lnTo>
                <a:lnTo>
                  <a:pt x="296099" y="773662"/>
                </a:lnTo>
                <a:lnTo>
                  <a:pt x="343548" y="782599"/>
                </a:lnTo>
                <a:lnTo>
                  <a:pt x="392823" y="785660"/>
                </a:lnTo>
                <a:lnTo>
                  <a:pt x="442096" y="782599"/>
                </a:lnTo>
                <a:lnTo>
                  <a:pt x="489544" y="773662"/>
                </a:lnTo>
                <a:lnTo>
                  <a:pt x="534797" y="759217"/>
                </a:lnTo>
                <a:lnTo>
                  <a:pt x="577488" y="739632"/>
                </a:lnTo>
                <a:lnTo>
                  <a:pt x="617248" y="715276"/>
                </a:lnTo>
                <a:lnTo>
                  <a:pt x="653709" y="686517"/>
                </a:lnTo>
                <a:lnTo>
                  <a:pt x="686504" y="653722"/>
                </a:lnTo>
                <a:lnTo>
                  <a:pt x="715263" y="617261"/>
                </a:lnTo>
                <a:lnTo>
                  <a:pt x="739620" y="577500"/>
                </a:lnTo>
                <a:lnTo>
                  <a:pt x="759204" y="534809"/>
                </a:lnTo>
                <a:lnTo>
                  <a:pt x="773649" y="489556"/>
                </a:lnTo>
                <a:lnTo>
                  <a:pt x="782586" y="442109"/>
                </a:lnTo>
                <a:lnTo>
                  <a:pt x="785647" y="392836"/>
                </a:lnTo>
                <a:lnTo>
                  <a:pt x="782586" y="343560"/>
                </a:lnTo>
                <a:lnTo>
                  <a:pt x="773649" y="296110"/>
                </a:lnTo>
                <a:lnTo>
                  <a:pt x="759204" y="250855"/>
                </a:lnTo>
                <a:lnTo>
                  <a:pt x="739620" y="208163"/>
                </a:lnTo>
                <a:lnTo>
                  <a:pt x="715263" y="168402"/>
                </a:lnTo>
                <a:lnTo>
                  <a:pt x="686504" y="131939"/>
                </a:lnTo>
                <a:lnTo>
                  <a:pt x="653709" y="99144"/>
                </a:lnTo>
                <a:lnTo>
                  <a:pt x="617248" y="70384"/>
                </a:lnTo>
                <a:lnTo>
                  <a:pt x="577488" y="46027"/>
                </a:lnTo>
                <a:lnTo>
                  <a:pt x="534797" y="26442"/>
                </a:lnTo>
                <a:lnTo>
                  <a:pt x="489544" y="11997"/>
                </a:lnTo>
                <a:lnTo>
                  <a:pt x="442096" y="3060"/>
                </a:lnTo>
                <a:lnTo>
                  <a:pt x="392823" y="0"/>
                </a:lnTo>
                <a:close/>
              </a:path>
            </a:pathLst>
          </a:custGeom>
          <a:solidFill>
            <a:srgbClr val="0067B1"/>
          </a:solidFill>
        </p:spPr>
        <p:txBody>
          <a:bodyPr wrap="square" lIns="0" tIns="0" rIns="0" bIns="0" rtlCol="0"/>
          <a:lstStyle/>
          <a:p>
            <a:endParaRPr sz="2309"/>
          </a:p>
        </p:txBody>
      </p:sp>
      <p:sp>
        <p:nvSpPr>
          <p:cNvPr id="11" name="object 11"/>
          <p:cNvSpPr/>
          <p:nvPr/>
        </p:nvSpPr>
        <p:spPr>
          <a:xfrm>
            <a:off x="3075677" y="2928040"/>
            <a:ext cx="1008338" cy="1008338"/>
          </a:xfrm>
          <a:custGeom>
            <a:avLst/>
            <a:gdLst/>
            <a:ahLst/>
            <a:cxnLst/>
            <a:rect l="l" t="t" r="r" b="b"/>
            <a:pathLst>
              <a:path w="786130" h="786130">
                <a:moveTo>
                  <a:pt x="392823" y="0"/>
                </a:moveTo>
                <a:lnTo>
                  <a:pt x="343548" y="3060"/>
                </a:lnTo>
                <a:lnTo>
                  <a:pt x="296099" y="11997"/>
                </a:lnTo>
                <a:lnTo>
                  <a:pt x="250844" y="26442"/>
                </a:lnTo>
                <a:lnTo>
                  <a:pt x="208153" y="46027"/>
                </a:lnTo>
                <a:lnTo>
                  <a:pt x="168393" y="70384"/>
                </a:lnTo>
                <a:lnTo>
                  <a:pt x="131932" y="99144"/>
                </a:lnTo>
                <a:lnTo>
                  <a:pt x="99138" y="131939"/>
                </a:lnTo>
                <a:lnTo>
                  <a:pt x="70379" y="168402"/>
                </a:lnTo>
                <a:lnTo>
                  <a:pt x="46024" y="208163"/>
                </a:lnTo>
                <a:lnTo>
                  <a:pt x="26441" y="250855"/>
                </a:lnTo>
                <a:lnTo>
                  <a:pt x="11996" y="296110"/>
                </a:lnTo>
                <a:lnTo>
                  <a:pt x="3060" y="343560"/>
                </a:lnTo>
                <a:lnTo>
                  <a:pt x="0" y="392836"/>
                </a:lnTo>
                <a:lnTo>
                  <a:pt x="3060" y="442109"/>
                </a:lnTo>
                <a:lnTo>
                  <a:pt x="11996" y="489556"/>
                </a:lnTo>
                <a:lnTo>
                  <a:pt x="26441" y="534809"/>
                </a:lnTo>
                <a:lnTo>
                  <a:pt x="46024" y="577500"/>
                </a:lnTo>
                <a:lnTo>
                  <a:pt x="70379" y="617261"/>
                </a:lnTo>
                <a:lnTo>
                  <a:pt x="99138" y="653722"/>
                </a:lnTo>
                <a:lnTo>
                  <a:pt x="131932" y="686517"/>
                </a:lnTo>
                <a:lnTo>
                  <a:pt x="168393" y="715276"/>
                </a:lnTo>
                <a:lnTo>
                  <a:pt x="208153" y="739632"/>
                </a:lnTo>
                <a:lnTo>
                  <a:pt x="250844" y="759217"/>
                </a:lnTo>
                <a:lnTo>
                  <a:pt x="296099" y="773662"/>
                </a:lnTo>
                <a:lnTo>
                  <a:pt x="343548" y="782599"/>
                </a:lnTo>
                <a:lnTo>
                  <a:pt x="392823" y="785660"/>
                </a:lnTo>
                <a:lnTo>
                  <a:pt x="442099" y="782599"/>
                </a:lnTo>
                <a:lnTo>
                  <a:pt x="489548" y="773662"/>
                </a:lnTo>
                <a:lnTo>
                  <a:pt x="534802" y="759217"/>
                </a:lnTo>
                <a:lnTo>
                  <a:pt x="577493" y="739632"/>
                </a:lnTo>
                <a:lnTo>
                  <a:pt x="617253" y="715276"/>
                </a:lnTo>
                <a:lnTo>
                  <a:pt x="653714" y="686517"/>
                </a:lnTo>
                <a:lnTo>
                  <a:pt x="686508" y="653722"/>
                </a:lnTo>
                <a:lnTo>
                  <a:pt x="715267" y="617261"/>
                </a:lnTo>
                <a:lnTo>
                  <a:pt x="739622" y="577500"/>
                </a:lnTo>
                <a:lnTo>
                  <a:pt x="759206" y="534809"/>
                </a:lnTo>
                <a:lnTo>
                  <a:pt x="773650" y="489556"/>
                </a:lnTo>
                <a:lnTo>
                  <a:pt x="782586" y="442109"/>
                </a:lnTo>
                <a:lnTo>
                  <a:pt x="785647" y="392836"/>
                </a:lnTo>
                <a:lnTo>
                  <a:pt x="782586" y="343560"/>
                </a:lnTo>
                <a:lnTo>
                  <a:pt x="773650" y="296110"/>
                </a:lnTo>
                <a:lnTo>
                  <a:pt x="759206" y="250855"/>
                </a:lnTo>
                <a:lnTo>
                  <a:pt x="739622" y="208163"/>
                </a:lnTo>
                <a:lnTo>
                  <a:pt x="715267" y="168402"/>
                </a:lnTo>
                <a:lnTo>
                  <a:pt x="686508" y="131939"/>
                </a:lnTo>
                <a:lnTo>
                  <a:pt x="653714" y="99144"/>
                </a:lnTo>
                <a:lnTo>
                  <a:pt x="617253" y="70384"/>
                </a:lnTo>
                <a:lnTo>
                  <a:pt x="577493" y="46027"/>
                </a:lnTo>
                <a:lnTo>
                  <a:pt x="534802" y="26442"/>
                </a:lnTo>
                <a:lnTo>
                  <a:pt x="489548" y="11997"/>
                </a:lnTo>
                <a:lnTo>
                  <a:pt x="442099" y="3060"/>
                </a:lnTo>
                <a:lnTo>
                  <a:pt x="392823" y="0"/>
                </a:lnTo>
                <a:close/>
              </a:path>
            </a:pathLst>
          </a:custGeom>
          <a:solidFill>
            <a:srgbClr val="0067B1"/>
          </a:solidFill>
        </p:spPr>
        <p:txBody>
          <a:bodyPr wrap="square" lIns="0" tIns="0" rIns="0" bIns="0" rtlCol="0"/>
          <a:lstStyle/>
          <a:p>
            <a:endParaRPr sz="2309"/>
          </a:p>
        </p:txBody>
      </p:sp>
      <p:sp>
        <p:nvSpPr>
          <p:cNvPr id="12" name="object 12"/>
          <p:cNvSpPr/>
          <p:nvPr/>
        </p:nvSpPr>
        <p:spPr>
          <a:xfrm>
            <a:off x="4228457" y="2928040"/>
            <a:ext cx="1008338" cy="1008338"/>
          </a:xfrm>
          <a:custGeom>
            <a:avLst/>
            <a:gdLst/>
            <a:ahLst/>
            <a:cxnLst/>
            <a:rect l="l" t="t" r="r" b="b"/>
            <a:pathLst>
              <a:path w="786130" h="786130">
                <a:moveTo>
                  <a:pt x="392823" y="0"/>
                </a:moveTo>
                <a:lnTo>
                  <a:pt x="343548" y="3060"/>
                </a:lnTo>
                <a:lnTo>
                  <a:pt x="296099" y="11997"/>
                </a:lnTo>
                <a:lnTo>
                  <a:pt x="250844" y="26442"/>
                </a:lnTo>
                <a:lnTo>
                  <a:pt x="208153" y="46027"/>
                </a:lnTo>
                <a:lnTo>
                  <a:pt x="168393" y="70384"/>
                </a:lnTo>
                <a:lnTo>
                  <a:pt x="131932" y="99144"/>
                </a:lnTo>
                <a:lnTo>
                  <a:pt x="99138" y="131939"/>
                </a:lnTo>
                <a:lnTo>
                  <a:pt x="70379" y="168402"/>
                </a:lnTo>
                <a:lnTo>
                  <a:pt x="46024" y="208163"/>
                </a:lnTo>
                <a:lnTo>
                  <a:pt x="26441" y="250855"/>
                </a:lnTo>
                <a:lnTo>
                  <a:pt x="11996" y="296110"/>
                </a:lnTo>
                <a:lnTo>
                  <a:pt x="3060" y="343560"/>
                </a:lnTo>
                <a:lnTo>
                  <a:pt x="0" y="392836"/>
                </a:lnTo>
                <a:lnTo>
                  <a:pt x="3060" y="442109"/>
                </a:lnTo>
                <a:lnTo>
                  <a:pt x="11996" y="489556"/>
                </a:lnTo>
                <a:lnTo>
                  <a:pt x="26441" y="534809"/>
                </a:lnTo>
                <a:lnTo>
                  <a:pt x="46024" y="577500"/>
                </a:lnTo>
                <a:lnTo>
                  <a:pt x="70379" y="617261"/>
                </a:lnTo>
                <a:lnTo>
                  <a:pt x="99138" y="653722"/>
                </a:lnTo>
                <a:lnTo>
                  <a:pt x="131932" y="686517"/>
                </a:lnTo>
                <a:lnTo>
                  <a:pt x="168393" y="715276"/>
                </a:lnTo>
                <a:lnTo>
                  <a:pt x="208153" y="739632"/>
                </a:lnTo>
                <a:lnTo>
                  <a:pt x="250844" y="759217"/>
                </a:lnTo>
                <a:lnTo>
                  <a:pt x="296099" y="773662"/>
                </a:lnTo>
                <a:lnTo>
                  <a:pt x="343548" y="782599"/>
                </a:lnTo>
                <a:lnTo>
                  <a:pt x="392823" y="785660"/>
                </a:lnTo>
                <a:lnTo>
                  <a:pt x="442099" y="782599"/>
                </a:lnTo>
                <a:lnTo>
                  <a:pt x="489548" y="773662"/>
                </a:lnTo>
                <a:lnTo>
                  <a:pt x="534802" y="759217"/>
                </a:lnTo>
                <a:lnTo>
                  <a:pt x="577493" y="739632"/>
                </a:lnTo>
                <a:lnTo>
                  <a:pt x="617253" y="715276"/>
                </a:lnTo>
                <a:lnTo>
                  <a:pt x="653714" y="686517"/>
                </a:lnTo>
                <a:lnTo>
                  <a:pt x="686508" y="653722"/>
                </a:lnTo>
                <a:lnTo>
                  <a:pt x="715267" y="617261"/>
                </a:lnTo>
                <a:lnTo>
                  <a:pt x="739622" y="577500"/>
                </a:lnTo>
                <a:lnTo>
                  <a:pt x="759206" y="534809"/>
                </a:lnTo>
                <a:lnTo>
                  <a:pt x="773650" y="489556"/>
                </a:lnTo>
                <a:lnTo>
                  <a:pt x="782586" y="442109"/>
                </a:lnTo>
                <a:lnTo>
                  <a:pt x="785647" y="392836"/>
                </a:lnTo>
                <a:lnTo>
                  <a:pt x="782586" y="343560"/>
                </a:lnTo>
                <a:lnTo>
                  <a:pt x="773650" y="296110"/>
                </a:lnTo>
                <a:lnTo>
                  <a:pt x="759206" y="250855"/>
                </a:lnTo>
                <a:lnTo>
                  <a:pt x="739622" y="208163"/>
                </a:lnTo>
                <a:lnTo>
                  <a:pt x="715267" y="168402"/>
                </a:lnTo>
                <a:lnTo>
                  <a:pt x="686508" y="131939"/>
                </a:lnTo>
                <a:lnTo>
                  <a:pt x="653714" y="99144"/>
                </a:lnTo>
                <a:lnTo>
                  <a:pt x="617253" y="70384"/>
                </a:lnTo>
                <a:lnTo>
                  <a:pt x="577493" y="46027"/>
                </a:lnTo>
                <a:lnTo>
                  <a:pt x="534802" y="26442"/>
                </a:lnTo>
                <a:lnTo>
                  <a:pt x="489548" y="11997"/>
                </a:lnTo>
                <a:lnTo>
                  <a:pt x="442099" y="3060"/>
                </a:lnTo>
                <a:lnTo>
                  <a:pt x="392823" y="0"/>
                </a:lnTo>
                <a:close/>
              </a:path>
            </a:pathLst>
          </a:custGeom>
          <a:solidFill>
            <a:srgbClr val="0067B1"/>
          </a:solidFill>
        </p:spPr>
        <p:txBody>
          <a:bodyPr wrap="square" lIns="0" tIns="0" rIns="0" bIns="0" rtlCol="0"/>
          <a:lstStyle/>
          <a:p>
            <a:endParaRPr sz="2309"/>
          </a:p>
        </p:txBody>
      </p:sp>
      <p:sp>
        <p:nvSpPr>
          <p:cNvPr id="13" name="object 13"/>
          <p:cNvSpPr/>
          <p:nvPr/>
        </p:nvSpPr>
        <p:spPr>
          <a:xfrm>
            <a:off x="5381219" y="2928040"/>
            <a:ext cx="1008338" cy="1008338"/>
          </a:xfrm>
          <a:custGeom>
            <a:avLst/>
            <a:gdLst/>
            <a:ahLst/>
            <a:cxnLst/>
            <a:rect l="l" t="t" r="r" b="b"/>
            <a:pathLst>
              <a:path w="786129" h="786130">
                <a:moveTo>
                  <a:pt x="392823" y="0"/>
                </a:moveTo>
                <a:lnTo>
                  <a:pt x="343548" y="3060"/>
                </a:lnTo>
                <a:lnTo>
                  <a:pt x="296099" y="11997"/>
                </a:lnTo>
                <a:lnTo>
                  <a:pt x="250844" y="26442"/>
                </a:lnTo>
                <a:lnTo>
                  <a:pt x="208153" y="46027"/>
                </a:lnTo>
                <a:lnTo>
                  <a:pt x="168393" y="70384"/>
                </a:lnTo>
                <a:lnTo>
                  <a:pt x="131932" y="99144"/>
                </a:lnTo>
                <a:lnTo>
                  <a:pt x="99138" y="131939"/>
                </a:lnTo>
                <a:lnTo>
                  <a:pt x="70379" y="168402"/>
                </a:lnTo>
                <a:lnTo>
                  <a:pt x="46024" y="208163"/>
                </a:lnTo>
                <a:lnTo>
                  <a:pt x="26441" y="250855"/>
                </a:lnTo>
                <a:lnTo>
                  <a:pt x="11996" y="296110"/>
                </a:lnTo>
                <a:lnTo>
                  <a:pt x="3060" y="343560"/>
                </a:lnTo>
                <a:lnTo>
                  <a:pt x="0" y="392836"/>
                </a:lnTo>
                <a:lnTo>
                  <a:pt x="3060" y="442109"/>
                </a:lnTo>
                <a:lnTo>
                  <a:pt x="11996" y="489556"/>
                </a:lnTo>
                <a:lnTo>
                  <a:pt x="26441" y="534809"/>
                </a:lnTo>
                <a:lnTo>
                  <a:pt x="46024" y="577500"/>
                </a:lnTo>
                <a:lnTo>
                  <a:pt x="70379" y="617261"/>
                </a:lnTo>
                <a:lnTo>
                  <a:pt x="99138" y="653722"/>
                </a:lnTo>
                <a:lnTo>
                  <a:pt x="131932" y="686517"/>
                </a:lnTo>
                <a:lnTo>
                  <a:pt x="168393" y="715276"/>
                </a:lnTo>
                <a:lnTo>
                  <a:pt x="208153" y="739632"/>
                </a:lnTo>
                <a:lnTo>
                  <a:pt x="250844" y="759217"/>
                </a:lnTo>
                <a:lnTo>
                  <a:pt x="296099" y="773662"/>
                </a:lnTo>
                <a:lnTo>
                  <a:pt x="343548" y="782599"/>
                </a:lnTo>
                <a:lnTo>
                  <a:pt x="392823" y="785660"/>
                </a:lnTo>
                <a:lnTo>
                  <a:pt x="442096" y="782599"/>
                </a:lnTo>
                <a:lnTo>
                  <a:pt x="489544" y="773662"/>
                </a:lnTo>
                <a:lnTo>
                  <a:pt x="534797" y="759217"/>
                </a:lnTo>
                <a:lnTo>
                  <a:pt x="577488" y="739632"/>
                </a:lnTo>
                <a:lnTo>
                  <a:pt x="617248" y="715276"/>
                </a:lnTo>
                <a:lnTo>
                  <a:pt x="653709" y="686517"/>
                </a:lnTo>
                <a:lnTo>
                  <a:pt x="686504" y="653722"/>
                </a:lnTo>
                <a:lnTo>
                  <a:pt x="715263" y="617261"/>
                </a:lnTo>
                <a:lnTo>
                  <a:pt x="739620" y="577500"/>
                </a:lnTo>
                <a:lnTo>
                  <a:pt x="759204" y="534809"/>
                </a:lnTo>
                <a:lnTo>
                  <a:pt x="773649" y="489556"/>
                </a:lnTo>
                <a:lnTo>
                  <a:pt x="782586" y="442109"/>
                </a:lnTo>
                <a:lnTo>
                  <a:pt x="785647" y="392836"/>
                </a:lnTo>
                <a:lnTo>
                  <a:pt x="782586" y="343560"/>
                </a:lnTo>
                <a:lnTo>
                  <a:pt x="773649" y="296110"/>
                </a:lnTo>
                <a:lnTo>
                  <a:pt x="759204" y="250855"/>
                </a:lnTo>
                <a:lnTo>
                  <a:pt x="739620" y="208163"/>
                </a:lnTo>
                <a:lnTo>
                  <a:pt x="715263" y="168402"/>
                </a:lnTo>
                <a:lnTo>
                  <a:pt x="686504" y="131939"/>
                </a:lnTo>
                <a:lnTo>
                  <a:pt x="653709" y="99144"/>
                </a:lnTo>
                <a:lnTo>
                  <a:pt x="617248" y="70384"/>
                </a:lnTo>
                <a:lnTo>
                  <a:pt x="577488" y="46027"/>
                </a:lnTo>
                <a:lnTo>
                  <a:pt x="534797" y="26442"/>
                </a:lnTo>
                <a:lnTo>
                  <a:pt x="489544" y="11997"/>
                </a:lnTo>
                <a:lnTo>
                  <a:pt x="442096" y="3060"/>
                </a:lnTo>
                <a:lnTo>
                  <a:pt x="392823" y="0"/>
                </a:lnTo>
                <a:close/>
              </a:path>
            </a:pathLst>
          </a:custGeom>
          <a:solidFill>
            <a:srgbClr val="0067B1"/>
          </a:solidFill>
        </p:spPr>
        <p:txBody>
          <a:bodyPr wrap="square" lIns="0" tIns="0" rIns="0" bIns="0" rtlCol="0"/>
          <a:lstStyle/>
          <a:p>
            <a:endParaRPr sz="2309"/>
          </a:p>
        </p:txBody>
      </p:sp>
      <p:sp>
        <p:nvSpPr>
          <p:cNvPr id="14" name="object 14"/>
          <p:cNvSpPr/>
          <p:nvPr/>
        </p:nvSpPr>
        <p:spPr>
          <a:xfrm>
            <a:off x="6533999" y="2928040"/>
            <a:ext cx="1008338" cy="1008338"/>
          </a:xfrm>
          <a:custGeom>
            <a:avLst/>
            <a:gdLst/>
            <a:ahLst/>
            <a:cxnLst/>
            <a:rect l="l" t="t" r="r" b="b"/>
            <a:pathLst>
              <a:path w="786129" h="786130">
                <a:moveTo>
                  <a:pt x="392823" y="0"/>
                </a:moveTo>
                <a:lnTo>
                  <a:pt x="343548" y="3060"/>
                </a:lnTo>
                <a:lnTo>
                  <a:pt x="296099" y="11997"/>
                </a:lnTo>
                <a:lnTo>
                  <a:pt x="250844" y="26442"/>
                </a:lnTo>
                <a:lnTo>
                  <a:pt x="208153" y="46027"/>
                </a:lnTo>
                <a:lnTo>
                  <a:pt x="168393" y="70384"/>
                </a:lnTo>
                <a:lnTo>
                  <a:pt x="131932" y="99144"/>
                </a:lnTo>
                <a:lnTo>
                  <a:pt x="99138" y="131939"/>
                </a:lnTo>
                <a:lnTo>
                  <a:pt x="70379" y="168402"/>
                </a:lnTo>
                <a:lnTo>
                  <a:pt x="46024" y="208163"/>
                </a:lnTo>
                <a:lnTo>
                  <a:pt x="26441" y="250855"/>
                </a:lnTo>
                <a:lnTo>
                  <a:pt x="11996" y="296110"/>
                </a:lnTo>
                <a:lnTo>
                  <a:pt x="3060" y="343560"/>
                </a:lnTo>
                <a:lnTo>
                  <a:pt x="0" y="392836"/>
                </a:lnTo>
                <a:lnTo>
                  <a:pt x="3060" y="442109"/>
                </a:lnTo>
                <a:lnTo>
                  <a:pt x="11996" y="489556"/>
                </a:lnTo>
                <a:lnTo>
                  <a:pt x="26441" y="534809"/>
                </a:lnTo>
                <a:lnTo>
                  <a:pt x="46024" y="577500"/>
                </a:lnTo>
                <a:lnTo>
                  <a:pt x="70379" y="617261"/>
                </a:lnTo>
                <a:lnTo>
                  <a:pt x="99138" y="653722"/>
                </a:lnTo>
                <a:lnTo>
                  <a:pt x="131932" y="686517"/>
                </a:lnTo>
                <a:lnTo>
                  <a:pt x="168393" y="715276"/>
                </a:lnTo>
                <a:lnTo>
                  <a:pt x="208153" y="739632"/>
                </a:lnTo>
                <a:lnTo>
                  <a:pt x="250844" y="759217"/>
                </a:lnTo>
                <a:lnTo>
                  <a:pt x="296099" y="773662"/>
                </a:lnTo>
                <a:lnTo>
                  <a:pt x="343548" y="782599"/>
                </a:lnTo>
                <a:lnTo>
                  <a:pt x="392823" y="785660"/>
                </a:lnTo>
                <a:lnTo>
                  <a:pt x="442096" y="782599"/>
                </a:lnTo>
                <a:lnTo>
                  <a:pt x="489544" y="773662"/>
                </a:lnTo>
                <a:lnTo>
                  <a:pt x="534797" y="759217"/>
                </a:lnTo>
                <a:lnTo>
                  <a:pt x="577488" y="739632"/>
                </a:lnTo>
                <a:lnTo>
                  <a:pt x="617248" y="715276"/>
                </a:lnTo>
                <a:lnTo>
                  <a:pt x="653709" y="686517"/>
                </a:lnTo>
                <a:lnTo>
                  <a:pt x="686504" y="653722"/>
                </a:lnTo>
                <a:lnTo>
                  <a:pt x="715263" y="617261"/>
                </a:lnTo>
                <a:lnTo>
                  <a:pt x="739620" y="577500"/>
                </a:lnTo>
                <a:lnTo>
                  <a:pt x="759204" y="534809"/>
                </a:lnTo>
                <a:lnTo>
                  <a:pt x="773649" y="489556"/>
                </a:lnTo>
                <a:lnTo>
                  <a:pt x="782586" y="442109"/>
                </a:lnTo>
                <a:lnTo>
                  <a:pt x="785647" y="392836"/>
                </a:lnTo>
                <a:lnTo>
                  <a:pt x="782586" y="343560"/>
                </a:lnTo>
                <a:lnTo>
                  <a:pt x="773649" y="296110"/>
                </a:lnTo>
                <a:lnTo>
                  <a:pt x="759204" y="250855"/>
                </a:lnTo>
                <a:lnTo>
                  <a:pt x="739620" y="208163"/>
                </a:lnTo>
                <a:lnTo>
                  <a:pt x="715263" y="168402"/>
                </a:lnTo>
                <a:lnTo>
                  <a:pt x="686504" y="131939"/>
                </a:lnTo>
                <a:lnTo>
                  <a:pt x="653709" y="99144"/>
                </a:lnTo>
                <a:lnTo>
                  <a:pt x="617248" y="70384"/>
                </a:lnTo>
                <a:lnTo>
                  <a:pt x="577488" y="46027"/>
                </a:lnTo>
                <a:lnTo>
                  <a:pt x="534797" y="26442"/>
                </a:lnTo>
                <a:lnTo>
                  <a:pt x="489544" y="11997"/>
                </a:lnTo>
                <a:lnTo>
                  <a:pt x="442096" y="3060"/>
                </a:lnTo>
                <a:lnTo>
                  <a:pt x="392823" y="0"/>
                </a:lnTo>
                <a:close/>
              </a:path>
            </a:pathLst>
          </a:custGeom>
          <a:solidFill>
            <a:srgbClr val="002F6C"/>
          </a:solidFill>
        </p:spPr>
        <p:txBody>
          <a:bodyPr wrap="square" lIns="0" tIns="0" rIns="0" bIns="0" rtlCol="0"/>
          <a:lstStyle/>
          <a:p>
            <a:endParaRPr sz="2309"/>
          </a:p>
        </p:txBody>
      </p:sp>
      <p:sp>
        <p:nvSpPr>
          <p:cNvPr id="15" name="object 15"/>
          <p:cNvSpPr txBox="1"/>
          <p:nvPr/>
        </p:nvSpPr>
        <p:spPr>
          <a:xfrm>
            <a:off x="2043773" y="3226843"/>
            <a:ext cx="766434" cy="359899"/>
          </a:xfrm>
          <a:prstGeom prst="rect">
            <a:avLst/>
          </a:prstGeom>
        </p:spPr>
        <p:txBody>
          <a:bodyPr vert="horz" wrap="square" lIns="0" tIns="14661" rIns="0" bIns="0" rtlCol="0">
            <a:spAutoFit/>
          </a:bodyPr>
          <a:lstStyle/>
          <a:p>
            <a:pPr marL="210145" marR="6516" indent="-194669">
              <a:lnSpc>
                <a:spcPct val="104500"/>
              </a:lnSpc>
              <a:spcBef>
                <a:spcPts val="115"/>
              </a:spcBef>
            </a:pPr>
            <a:r>
              <a:rPr sz="1090" spc="-122" dirty="0">
                <a:solidFill>
                  <a:srgbClr val="FFFFFF"/>
                </a:solidFill>
                <a:latin typeface="Arial Black"/>
                <a:cs typeface="Arial Black"/>
              </a:rPr>
              <a:t>J</a:t>
            </a:r>
            <a:r>
              <a:rPr sz="1090" dirty="0">
                <a:solidFill>
                  <a:srgbClr val="FFFFFF"/>
                </a:solidFill>
                <a:latin typeface="Arial Black"/>
                <a:cs typeface="Arial Black"/>
              </a:rPr>
              <a:t>AN</a:t>
            </a:r>
            <a:r>
              <a:rPr sz="1090" spc="-38" dirty="0">
                <a:solidFill>
                  <a:srgbClr val="FFFFFF"/>
                </a:solidFill>
                <a:latin typeface="Arial Black"/>
                <a:cs typeface="Arial Black"/>
              </a:rPr>
              <a:t>U</a:t>
            </a:r>
            <a:r>
              <a:rPr sz="1090" spc="13" dirty="0">
                <a:solidFill>
                  <a:srgbClr val="FFFFFF"/>
                </a:solidFill>
                <a:latin typeface="Arial Black"/>
                <a:cs typeface="Arial Black"/>
              </a:rPr>
              <a:t>A</a:t>
            </a:r>
            <a:r>
              <a:rPr sz="1090" spc="-19" dirty="0">
                <a:solidFill>
                  <a:srgbClr val="FFFFFF"/>
                </a:solidFill>
                <a:latin typeface="Arial Black"/>
                <a:cs typeface="Arial Black"/>
              </a:rPr>
              <a:t>R</a:t>
            </a:r>
            <a:r>
              <a:rPr sz="1090" spc="-13" dirty="0">
                <a:solidFill>
                  <a:srgbClr val="FFFFFF"/>
                </a:solidFill>
                <a:latin typeface="Arial Black"/>
                <a:cs typeface="Arial Black"/>
              </a:rPr>
              <a:t>Y  </a:t>
            </a:r>
            <a:r>
              <a:rPr sz="1090" spc="-51" dirty="0">
                <a:solidFill>
                  <a:srgbClr val="FFFFFF"/>
                </a:solidFill>
                <a:latin typeface="Arial Black"/>
                <a:cs typeface="Arial Black"/>
              </a:rPr>
              <a:t>2015</a:t>
            </a:r>
            <a:endParaRPr sz="1090">
              <a:latin typeface="Arial Black"/>
              <a:cs typeface="Arial Black"/>
            </a:endParaRPr>
          </a:p>
        </p:txBody>
      </p:sp>
      <p:sp>
        <p:nvSpPr>
          <p:cNvPr id="16" name="object 16"/>
          <p:cNvSpPr txBox="1"/>
          <p:nvPr/>
        </p:nvSpPr>
        <p:spPr>
          <a:xfrm>
            <a:off x="6637694" y="3226843"/>
            <a:ext cx="766434" cy="359899"/>
          </a:xfrm>
          <a:prstGeom prst="rect">
            <a:avLst/>
          </a:prstGeom>
        </p:spPr>
        <p:txBody>
          <a:bodyPr vert="horz" wrap="square" lIns="0" tIns="14661" rIns="0" bIns="0" rtlCol="0">
            <a:spAutoFit/>
          </a:bodyPr>
          <a:lstStyle/>
          <a:p>
            <a:pPr marL="52943" marR="6516" indent="-37466">
              <a:lnSpc>
                <a:spcPct val="104500"/>
              </a:lnSpc>
              <a:spcBef>
                <a:spcPts val="115"/>
              </a:spcBef>
            </a:pPr>
            <a:r>
              <a:rPr sz="1090" spc="-122" dirty="0">
                <a:solidFill>
                  <a:srgbClr val="FFFFFF"/>
                </a:solidFill>
                <a:latin typeface="Arial Black"/>
                <a:cs typeface="Arial Black"/>
              </a:rPr>
              <a:t>J</a:t>
            </a:r>
            <a:r>
              <a:rPr sz="1090" dirty="0">
                <a:solidFill>
                  <a:srgbClr val="FFFFFF"/>
                </a:solidFill>
                <a:latin typeface="Arial Black"/>
                <a:cs typeface="Arial Black"/>
              </a:rPr>
              <a:t>AN</a:t>
            </a:r>
            <a:r>
              <a:rPr sz="1090" spc="-38" dirty="0">
                <a:solidFill>
                  <a:srgbClr val="FFFFFF"/>
                </a:solidFill>
                <a:latin typeface="Arial Black"/>
                <a:cs typeface="Arial Black"/>
              </a:rPr>
              <a:t>U</a:t>
            </a:r>
            <a:r>
              <a:rPr sz="1090" spc="13" dirty="0">
                <a:solidFill>
                  <a:srgbClr val="FFFFFF"/>
                </a:solidFill>
                <a:latin typeface="Arial Black"/>
                <a:cs typeface="Arial Black"/>
              </a:rPr>
              <a:t>A</a:t>
            </a:r>
            <a:r>
              <a:rPr sz="1090" spc="-19" dirty="0">
                <a:solidFill>
                  <a:srgbClr val="FFFFFF"/>
                </a:solidFill>
                <a:latin typeface="Arial Black"/>
                <a:cs typeface="Arial Black"/>
              </a:rPr>
              <a:t>R</a:t>
            </a:r>
            <a:r>
              <a:rPr sz="1090" spc="-13" dirty="0">
                <a:solidFill>
                  <a:srgbClr val="FFFFFF"/>
                </a:solidFill>
                <a:latin typeface="Arial Black"/>
                <a:cs typeface="Arial Black"/>
              </a:rPr>
              <a:t>Y  </a:t>
            </a:r>
            <a:r>
              <a:rPr sz="1090" spc="-128" dirty="0">
                <a:solidFill>
                  <a:srgbClr val="FFFFFF"/>
                </a:solidFill>
                <a:latin typeface="Arial Black"/>
                <a:cs typeface="Arial Black"/>
              </a:rPr>
              <a:t>1ST,</a:t>
            </a:r>
            <a:r>
              <a:rPr sz="1090" spc="-122" dirty="0">
                <a:solidFill>
                  <a:srgbClr val="FFFFFF"/>
                </a:solidFill>
                <a:latin typeface="Arial Black"/>
                <a:cs typeface="Arial Black"/>
              </a:rPr>
              <a:t> </a:t>
            </a:r>
            <a:r>
              <a:rPr sz="1090" spc="-51" dirty="0">
                <a:solidFill>
                  <a:srgbClr val="FFFFFF"/>
                </a:solidFill>
                <a:latin typeface="Arial Black"/>
                <a:cs typeface="Arial Black"/>
              </a:rPr>
              <a:t>2021</a:t>
            </a:r>
            <a:endParaRPr sz="1090">
              <a:latin typeface="Arial Black"/>
              <a:cs typeface="Arial Black"/>
            </a:endParaRPr>
          </a:p>
        </p:txBody>
      </p:sp>
      <p:sp>
        <p:nvSpPr>
          <p:cNvPr id="17" name="object 17"/>
          <p:cNvSpPr txBox="1"/>
          <p:nvPr/>
        </p:nvSpPr>
        <p:spPr>
          <a:xfrm>
            <a:off x="5417886" y="3192679"/>
            <a:ext cx="1037990" cy="536037"/>
          </a:xfrm>
          <a:prstGeom prst="rect">
            <a:avLst/>
          </a:prstGeom>
        </p:spPr>
        <p:txBody>
          <a:bodyPr vert="horz" wrap="square" lIns="0" tIns="14661" rIns="0" bIns="0" rtlCol="0">
            <a:spAutoFit/>
          </a:bodyPr>
          <a:lstStyle/>
          <a:p>
            <a:pPr marL="85524" marR="39097" indent="-37466">
              <a:lnSpc>
                <a:spcPct val="104500"/>
              </a:lnSpc>
              <a:spcBef>
                <a:spcPts val="115"/>
              </a:spcBef>
            </a:pPr>
            <a:r>
              <a:rPr lang="en-US" sz="1090" spc="-6" dirty="0">
                <a:solidFill>
                  <a:srgbClr val="FFFFFF"/>
                </a:solidFill>
                <a:latin typeface="Arial Black"/>
                <a:cs typeface="Arial Black"/>
              </a:rPr>
              <a:t> EARLY DECEMBER 2020</a:t>
            </a:r>
            <a:endParaRPr sz="1090" dirty="0">
              <a:latin typeface="Arial Black"/>
              <a:cs typeface="Arial Black"/>
            </a:endParaRPr>
          </a:p>
        </p:txBody>
      </p:sp>
      <p:sp>
        <p:nvSpPr>
          <p:cNvPr id="18" name="object 18"/>
          <p:cNvSpPr txBox="1"/>
          <p:nvPr/>
        </p:nvSpPr>
        <p:spPr>
          <a:xfrm>
            <a:off x="3378126" y="3226894"/>
            <a:ext cx="399914" cy="359899"/>
          </a:xfrm>
          <a:prstGeom prst="rect">
            <a:avLst/>
          </a:prstGeom>
        </p:spPr>
        <p:txBody>
          <a:bodyPr vert="horz" wrap="square" lIns="0" tIns="14661" rIns="0" bIns="0" rtlCol="0">
            <a:spAutoFit/>
          </a:bodyPr>
          <a:lstStyle/>
          <a:p>
            <a:pPr marL="25250" marR="6516" indent="-9774">
              <a:lnSpc>
                <a:spcPct val="104500"/>
              </a:lnSpc>
              <a:spcBef>
                <a:spcPts val="115"/>
              </a:spcBef>
            </a:pPr>
            <a:r>
              <a:rPr sz="1090" spc="-64" dirty="0">
                <a:solidFill>
                  <a:srgbClr val="FFFFFF"/>
                </a:solidFill>
                <a:latin typeface="Arial Black"/>
                <a:cs typeface="Arial Black"/>
              </a:rPr>
              <a:t>JU</a:t>
            </a:r>
            <a:r>
              <a:rPr sz="1090" spc="-186" dirty="0">
                <a:solidFill>
                  <a:srgbClr val="FFFFFF"/>
                </a:solidFill>
                <a:latin typeface="Arial Black"/>
                <a:cs typeface="Arial Black"/>
              </a:rPr>
              <a:t>L</a:t>
            </a:r>
            <a:r>
              <a:rPr sz="1090" spc="-13" dirty="0">
                <a:solidFill>
                  <a:srgbClr val="FFFFFF"/>
                </a:solidFill>
                <a:latin typeface="Arial Black"/>
                <a:cs typeface="Arial Black"/>
              </a:rPr>
              <a:t>Y  </a:t>
            </a:r>
            <a:r>
              <a:rPr sz="1090" spc="-19" dirty="0">
                <a:solidFill>
                  <a:srgbClr val="FFFFFF"/>
                </a:solidFill>
                <a:latin typeface="Arial Black"/>
                <a:cs typeface="Arial Black"/>
              </a:rPr>
              <a:t>2</a:t>
            </a:r>
            <a:r>
              <a:rPr sz="1090" spc="-109" dirty="0">
                <a:solidFill>
                  <a:srgbClr val="FFFFFF"/>
                </a:solidFill>
                <a:latin typeface="Arial Black"/>
                <a:cs typeface="Arial Black"/>
              </a:rPr>
              <a:t>0</a:t>
            </a:r>
            <a:r>
              <a:rPr sz="1090" spc="-83" dirty="0">
                <a:solidFill>
                  <a:srgbClr val="FFFFFF"/>
                </a:solidFill>
                <a:latin typeface="Arial Black"/>
                <a:cs typeface="Arial Black"/>
              </a:rPr>
              <a:t>1</a:t>
            </a:r>
            <a:r>
              <a:rPr sz="1090" spc="26" dirty="0">
                <a:solidFill>
                  <a:srgbClr val="FFFFFF"/>
                </a:solidFill>
                <a:latin typeface="Arial Black"/>
                <a:cs typeface="Arial Black"/>
              </a:rPr>
              <a:t>9</a:t>
            </a:r>
            <a:endParaRPr sz="1090">
              <a:latin typeface="Arial Black"/>
              <a:cs typeface="Arial Black"/>
            </a:endParaRPr>
          </a:p>
        </p:txBody>
      </p:sp>
      <p:sp>
        <p:nvSpPr>
          <p:cNvPr id="19" name="object 19"/>
          <p:cNvSpPr txBox="1"/>
          <p:nvPr/>
        </p:nvSpPr>
        <p:spPr>
          <a:xfrm>
            <a:off x="4515501" y="3226894"/>
            <a:ext cx="423534" cy="359899"/>
          </a:xfrm>
          <a:prstGeom prst="rect">
            <a:avLst/>
          </a:prstGeom>
        </p:spPr>
        <p:txBody>
          <a:bodyPr vert="horz" wrap="square" lIns="0" tIns="14661" rIns="0" bIns="0" rtlCol="0">
            <a:spAutoFit/>
          </a:bodyPr>
          <a:lstStyle/>
          <a:p>
            <a:pPr marL="16290" marR="6516" indent="11403">
              <a:lnSpc>
                <a:spcPct val="104500"/>
              </a:lnSpc>
              <a:spcBef>
                <a:spcPts val="115"/>
              </a:spcBef>
            </a:pPr>
            <a:r>
              <a:rPr sz="1090" spc="-64" dirty="0">
                <a:solidFill>
                  <a:srgbClr val="FFFFFF"/>
                </a:solidFill>
                <a:latin typeface="Arial Black"/>
                <a:cs typeface="Arial Black"/>
              </a:rPr>
              <a:t>JU</a:t>
            </a:r>
            <a:r>
              <a:rPr sz="1090" spc="-186" dirty="0">
                <a:solidFill>
                  <a:srgbClr val="FFFFFF"/>
                </a:solidFill>
                <a:latin typeface="Arial Black"/>
                <a:cs typeface="Arial Black"/>
              </a:rPr>
              <a:t>L</a:t>
            </a:r>
            <a:r>
              <a:rPr sz="1090" spc="-13" dirty="0">
                <a:solidFill>
                  <a:srgbClr val="FFFFFF"/>
                </a:solidFill>
                <a:latin typeface="Arial Black"/>
                <a:cs typeface="Arial Black"/>
              </a:rPr>
              <a:t>Y  </a:t>
            </a:r>
            <a:r>
              <a:rPr sz="1090" spc="38" dirty="0">
                <a:solidFill>
                  <a:srgbClr val="FFFFFF"/>
                </a:solidFill>
                <a:latin typeface="Arial Black"/>
                <a:cs typeface="Arial Black"/>
              </a:rPr>
              <a:t>2</a:t>
            </a:r>
            <a:r>
              <a:rPr sz="1090" spc="26" dirty="0">
                <a:solidFill>
                  <a:srgbClr val="FFFFFF"/>
                </a:solidFill>
                <a:latin typeface="Arial Black"/>
                <a:cs typeface="Arial Black"/>
              </a:rPr>
              <a:t>0</a:t>
            </a:r>
            <a:r>
              <a:rPr sz="1090" spc="38" dirty="0">
                <a:solidFill>
                  <a:srgbClr val="FFFFFF"/>
                </a:solidFill>
                <a:latin typeface="Arial Black"/>
                <a:cs typeface="Arial Black"/>
              </a:rPr>
              <a:t>20</a:t>
            </a:r>
            <a:endParaRPr sz="1090">
              <a:latin typeface="Arial Black"/>
              <a:cs typeface="Arial Black"/>
            </a:endParaRPr>
          </a:p>
        </p:txBody>
      </p:sp>
      <p:sp>
        <p:nvSpPr>
          <p:cNvPr id="20" name="object 20"/>
          <p:cNvSpPr/>
          <p:nvPr/>
        </p:nvSpPr>
        <p:spPr>
          <a:xfrm>
            <a:off x="1759324" y="4117944"/>
            <a:ext cx="1369971" cy="1992241"/>
          </a:xfrm>
          <a:custGeom>
            <a:avLst/>
            <a:gdLst/>
            <a:ahLst/>
            <a:cxnLst/>
            <a:rect l="l" t="t" r="r" b="b"/>
            <a:pathLst>
              <a:path w="1068070" h="1553210">
                <a:moveTo>
                  <a:pt x="537248" y="0"/>
                </a:moveTo>
                <a:lnTo>
                  <a:pt x="399643" y="650913"/>
                </a:lnTo>
                <a:lnTo>
                  <a:pt x="0" y="650913"/>
                </a:lnTo>
                <a:lnTo>
                  <a:pt x="0" y="1552638"/>
                </a:lnTo>
                <a:lnTo>
                  <a:pt x="1067536" y="1552638"/>
                </a:lnTo>
                <a:lnTo>
                  <a:pt x="1067536" y="650913"/>
                </a:lnTo>
                <a:lnTo>
                  <a:pt x="655116" y="650913"/>
                </a:lnTo>
                <a:lnTo>
                  <a:pt x="537248" y="0"/>
                </a:lnTo>
                <a:close/>
              </a:path>
            </a:pathLst>
          </a:custGeom>
          <a:solidFill>
            <a:srgbClr val="F1F2F2"/>
          </a:solidFill>
        </p:spPr>
        <p:txBody>
          <a:bodyPr wrap="square" lIns="0" tIns="0" rIns="0" bIns="0" rtlCol="0"/>
          <a:lstStyle/>
          <a:p>
            <a:endParaRPr sz="2309"/>
          </a:p>
        </p:txBody>
      </p:sp>
      <p:sp>
        <p:nvSpPr>
          <p:cNvPr id="21" name="object 21"/>
          <p:cNvSpPr txBox="1"/>
          <p:nvPr/>
        </p:nvSpPr>
        <p:spPr>
          <a:xfrm>
            <a:off x="1898899" y="5079847"/>
            <a:ext cx="1100375" cy="866460"/>
          </a:xfrm>
          <a:prstGeom prst="rect">
            <a:avLst/>
          </a:prstGeom>
        </p:spPr>
        <p:txBody>
          <a:bodyPr vert="horz" wrap="square" lIns="0" tIns="32580" rIns="0" bIns="0" rtlCol="0">
            <a:spAutoFit/>
          </a:bodyPr>
          <a:lstStyle/>
          <a:p>
            <a:pPr marL="16290" marR="6516" indent="-815" algn="ctr">
              <a:lnSpc>
                <a:spcPts val="1283"/>
              </a:lnSpc>
              <a:spcBef>
                <a:spcPts val="257"/>
              </a:spcBef>
            </a:pPr>
            <a:r>
              <a:rPr sz="1154" spc="6" dirty="0">
                <a:solidFill>
                  <a:srgbClr val="0067B1"/>
                </a:solidFill>
                <a:latin typeface="Verdana"/>
                <a:cs typeface="Verdana"/>
              </a:rPr>
              <a:t>Social and  </a:t>
            </a:r>
            <a:r>
              <a:rPr sz="1154" spc="13" dirty="0">
                <a:solidFill>
                  <a:srgbClr val="0067B1"/>
                </a:solidFill>
                <a:latin typeface="Verdana"/>
                <a:cs typeface="Verdana"/>
              </a:rPr>
              <a:t>E</a:t>
            </a:r>
            <a:r>
              <a:rPr sz="1154" spc="-13" dirty="0">
                <a:solidFill>
                  <a:srgbClr val="0067B1"/>
                </a:solidFill>
                <a:latin typeface="Verdana"/>
                <a:cs typeface="Verdana"/>
              </a:rPr>
              <a:t>n</a:t>
            </a:r>
            <a:r>
              <a:rPr sz="1154" dirty="0">
                <a:solidFill>
                  <a:srgbClr val="0067B1"/>
                </a:solidFill>
                <a:latin typeface="Verdana"/>
                <a:cs typeface="Verdana"/>
              </a:rPr>
              <a:t>vi</a:t>
            </a:r>
            <a:r>
              <a:rPr sz="1154" spc="-26" dirty="0">
                <a:solidFill>
                  <a:srgbClr val="0067B1"/>
                </a:solidFill>
                <a:latin typeface="Verdana"/>
                <a:cs typeface="Verdana"/>
              </a:rPr>
              <a:t>r</a:t>
            </a:r>
            <a:r>
              <a:rPr sz="1154" dirty="0">
                <a:solidFill>
                  <a:srgbClr val="0067B1"/>
                </a:solidFill>
                <a:latin typeface="Verdana"/>
                <a:cs typeface="Verdana"/>
              </a:rPr>
              <a:t>onmental  </a:t>
            </a:r>
            <a:r>
              <a:rPr sz="1154" spc="-6" dirty="0">
                <a:solidFill>
                  <a:srgbClr val="0067B1"/>
                </a:solidFill>
                <a:latin typeface="Verdana"/>
                <a:cs typeface="Verdana"/>
              </a:rPr>
              <a:t>Standards  </a:t>
            </a:r>
            <a:r>
              <a:rPr sz="1154" dirty="0">
                <a:solidFill>
                  <a:srgbClr val="0067B1"/>
                </a:solidFill>
                <a:latin typeface="Verdana"/>
                <a:cs typeface="Verdana"/>
              </a:rPr>
              <a:t>first </a:t>
            </a:r>
            <a:r>
              <a:rPr sz="1154" spc="19" dirty="0">
                <a:solidFill>
                  <a:srgbClr val="0067B1"/>
                </a:solidFill>
                <a:latin typeface="Verdana"/>
                <a:cs typeface="Verdana"/>
              </a:rPr>
              <a:t>come  </a:t>
            </a:r>
            <a:r>
              <a:rPr sz="1154" spc="13" dirty="0">
                <a:solidFill>
                  <a:srgbClr val="0067B1"/>
                </a:solidFill>
                <a:latin typeface="Verdana"/>
                <a:cs typeface="Verdana"/>
              </a:rPr>
              <a:t>into</a:t>
            </a:r>
            <a:r>
              <a:rPr sz="1154" spc="-96" dirty="0">
                <a:solidFill>
                  <a:srgbClr val="0067B1"/>
                </a:solidFill>
                <a:latin typeface="Verdana"/>
                <a:cs typeface="Verdana"/>
              </a:rPr>
              <a:t> </a:t>
            </a:r>
            <a:r>
              <a:rPr lang="en-US" sz="1154" spc="51" dirty="0">
                <a:solidFill>
                  <a:srgbClr val="0067B1"/>
                </a:solidFill>
                <a:latin typeface="Verdana"/>
                <a:cs typeface="Verdana"/>
              </a:rPr>
              <a:t>eff</a:t>
            </a:r>
            <a:r>
              <a:rPr sz="1154" spc="51" dirty="0">
                <a:solidFill>
                  <a:srgbClr val="0067B1"/>
                </a:solidFill>
                <a:latin typeface="Verdana"/>
                <a:cs typeface="Verdana"/>
              </a:rPr>
              <a:t>ect.</a:t>
            </a:r>
            <a:endParaRPr sz="1154" dirty="0">
              <a:latin typeface="Verdana"/>
              <a:cs typeface="Verdana"/>
            </a:endParaRPr>
          </a:p>
        </p:txBody>
      </p:sp>
      <p:sp>
        <p:nvSpPr>
          <p:cNvPr id="22" name="object 22"/>
          <p:cNvSpPr/>
          <p:nvPr/>
        </p:nvSpPr>
        <p:spPr>
          <a:xfrm>
            <a:off x="3940242" y="4117944"/>
            <a:ext cx="1584182" cy="1992241"/>
          </a:xfrm>
          <a:custGeom>
            <a:avLst/>
            <a:gdLst/>
            <a:ahLst/>
            <a:cxnLst/>
            <a:rect l="l" t="t" r="r" b="b"/>
            <a:pathLst>
              <a:path w="1235075" h="1553210">
                <a:moveTo>
                  <a:pt x="621461" y="0"/>
                </a:moveTo>
                <a:lnTo>
                  <a:pt x="462292" y="650913"/>
                </a:lnTo>
                <a:lnTo>
                  <a:pt x="0" y="650913"/>
                </a:lnTo>
                <a:lnTo>
                  <a:pt x="0" y="1552638"/>
                </a:lnTo>
                <a:lnTo>
                  <a:pt x="1234859" y="1552638"/>
                </a:lnTo>
                <a:lnTo>
                  <a:pt x="1234859" y="650913"/>
                </a:lnTo>
                <a:lnTo>
                  <a:pt x="757809" y="650913"/>
                </a:lnTo>
                <a:lnTo>
                  <a:pt x="621461" y="0"/>
                </a:lnTo>
                <a:close/>
              </a:path>
            </a:pathLst>
          </a:custGeom>
          <a:solidFill>
            <a:srgbClr val="F1F2F2"/>
          </a:solidFill>
        </p:spPr>
        <p:txBody>
          <a:bodyPr wrap="square" lIns="0" tIns="0" rIns="0" bIns="0" rtlCol="0"/>
          <a:lstStyle/>
          <a:p>
            <a:endParaRPr sz="2309"/>
          </a:p>
        </p:txBody>
      </p:sp>
      <p:sp>
        <p:nvSpPr>
          <p:cNvPr id="23" name="object 23"/>
          <p:cNvSpPr txBox="1"/>
          <p:nvPr/>
        </p:nvSpPr>
        <p:spPr>
          <a:xfrm>
            <a:off x="4033696" y="5079830"/>
            <a:ext cx="1407438" cy="862835"/>
          </a:xfrm>
          <a:prstGeom prst="rect">
            <a:avLst/>
          </a:prstGeom>
        </p:spPr>
        <p:txBody>
          <a:bodyPr vert="horz" wrap="square" lIns="0" tIns="16290" rIns="0" bIns="0" rtlCol="0">
            <a:spAutoFit/>
          </a:bodyPr>
          <a:lstStyle/>
          <a:p>
            <a:pPr algn="ctr">
              <a:lnSpc>
                <a:spcPts val="1334"/>
              </a:lnSpc>
              <a:spcBef>
                <a:spcPts val="128"/>
              </a:spcBef>
            </a:pPr>
            <a:r>
              <a:rPr sz="1154" spc="-19" dirty="0">
                <a:solidFill>
                  <a:srgbClr val="0067B1"/>
                </a:solidFill>
                <a:latin typeface="Verdana"/>
                <a:cs typeface="Verdana"/>
              </a:rPr>
              <a:t>SES</a:t>
            </a:r>
            <a:endParaRPr sz="1154">
              <a:latin typeface="Verdana"/>
              <a:cs typeface="Verdana"/>
            </a:endParaRPr>
          </a:p>
          <a:p>
            <a:pPr marL="16290" marR="6516" indent="-815" algn="ctr">
              <a:lnSpc>
                <a:spcPts val="1283"/>
              </a:lnSpc>
              <a:spcBef>
                <a:spcPts val="77"/>
              </a:spcBef>
            </a:pPr>
            <a:r>
              <a:rPr sz="1154" spc="-6" dirty="0">
                <a:solidFill>
                  <a:srgbClr val="0067B1"/>
                </a:solidFill>
                <a:latin typeface="Verdana"/>
                <a:cs typeface="Verdana"/>
              </a:rPr>
              <a:t>Implementation  </a:t>
            </a:r>
            <a:r>
              <a:rPr sz="1154" spc="13" dirty="0">
                <a:solidFill>
                  <a:srgbClr val="0067B1"/>
                </a:solidFill>
                <a:latin typeface="Verdana"/>
                <a:cs typeface="Verdana"/>
              </a:rPr>
              <a:t>Plan </a:t>
            </a:r>
            <a:r>
              <a:rPr sz="1154" spc="6" dirty="0">
                <a:solidFill>
                  <a:srgbClr val="0067B1"/>
                </a:solidFill>
                <a:latin typeface="Verdana"/>
                <a:cs typeface="Verdana"/>
              </a:rPr>
              <a:t>and</a:t>
            </a:r>
            <a:r>
              <a:rPr sz="1154" spc="-218" dirty="0">
                <a:solidFill>
                  <a:srgbClr val="0067B1"/>
                </a:solidFill>
                <a:latin typeface="Verdana"/>
                <a:cs typeface="Verdana"/>
              </a:rPr>
              <a:t> </a:t>
            </a:r>
            <a:r>
              <a:rPr sz="1154" spc="6" dirty="0">
                <a:solidFill>
                  <a:srgbClr val="0067B1"/>
                </a:solidFill>
                <a:latin typeface="Verdana"/>
                <a:cs typeface="Verdana"/>
              </a:rPr>
              <a:t>Learning  </a:t>
            </a:r>
            <a:r>
              <a:rPr sz="1154" spc="-6" dirty="0">
                <a:solidFill>
                  <a:srgbClr val="0067B1"/>
                </a:solidFill>
                <a:latin typeface="Verdana"/>
                <a:cs typeface="Verdana"/>
              </a:rPr>
              <a:t>Strategy</a:t>
            </a:r>
            <a:r>
              <a:rPr sz="1154" spc="-173" dirty="0">
                <a:solidFill>
                  <a:srgbClr val="0067B1"/>
                </a:solidFill>
                <a:latin typeface="Verdana"/>
                <a:cs typeface="Verdana"/>
              </a:rPr>
              <a:t> </a:t>
            </a:r>
            <a:r>
              <a:rPr sz="1154" spc="13" dirty="0">
                <a:solidFill>
                  <a:srgbClr val="0067B1"/>
                </a:solidFill>
                <a:latin typeface="Verdana"/>
                <a:cs typeface="Verdana"/>
              </a:rPr>
              <a:t>approved  by </a:t>
            </a:r>
            <a:r>
              <a:rPr sz="1154" dirty="0">
                <a:solidFill>
                  <a:srgbClr val="0067B1"/>
                </a:solidFill>
                <a:latin typeface="Verdana"/>
                <a:cs typeface="Verdana"/>
              </a:rPr>
              <a:t>the</a:t>
            </a:r>
            <a:r>
              <a:rPr sz="1154" spc="-167" dirty="0">
                <a:solidFill>
                  <a:srgbClr val="0067B1"/>
                </a:solidFill>
                <a:latin typeface="Verdana"/>
                <a:cs typeface="Verdana"/>
              </a:rPr>
              <a:t> </a:t>
            </a:r>
            <a:r>
              <a:rPr sz="1154" spc="6" dirty="0">
                <a:solidFill>
                  <a:srgbClr val="0067B1"/>
                </a:solidFill>
                <a:latin typeface="Verdana"/>
                <a:cs typeface="Verdana"/>
              </a:rPr>
              <a:t>OPG.</a:t>
            </a:r>
            <a:endParaRPr sz="1154">
              <a:latin typeface="Verdana"/>
              <a:cs typeface="Verdana"/>
            </a:endParaRPr>
          </a:p>
        </p:txBody>
      </p:sp>
      <p:sp>
        <p:nvSpPr>
          <p:cNvPr id="24" name="object 24"/>
          <p:cNvSpPr/>
          <p:nvPr/>
        </p:nvSpPr>
        <p:spPr>
          <a:xfrm>
            <a:off x="2893329" y="565158"/>
            <a:ext cx="1369971" cy="2164098"/>
          </a:xfrm>
          <a:custGeom>
            <a:avLst/>
            <a:gdLst/>
            <a:ahLst/>
            <a:cxnLst/>
            <a:rect l="l" t="t" r="r" b="b"/>
            <a:pathLst>
              <a:path w="1068070" h="1687195">
                <a:moveTo>
                  <a:pt x="1067536" y="0"/>
                </a:moveTo>
                <a:lnTo>
                  <a:pt x="0" y="0"/>
                </a:lnTo>
                <a:lnTo>
                  <a:pt x="0" y="901712"/>
                </a:lnTo>
                <a:lnTo>
                  <a:pt x="412407" y="901712"/>
                </a:lnTo>
                <a:lnTo>
                  <a:pt x="530275" y="1686725"/>
                </a:lnTo>
                <a:lnTo>
                  <a:pt x="667880" y="901712"/>
                </a:lnTo>
                <a:lnTo>
                  <a:pt x="1067536" y="901712"/>
                </a:lnTo>
                <a:lnTo>
                  <a:pt x="1067536" y="0"/>
                </a:lnTo>
                <a:close/>
              </a:path>
            </a:pathLst>
          </a:custGeom>
          <a:solidFill>
            <a:srgbClr val="F1F2F2"/>
          </a:solidFill>
        </p:spPr>
        <p:txBody>
          <a:bodyPr wrap="square" lIns="0" tIns="0" rIns="0" bIns="0" rtlCol="0"/>
          <a:lstStyle/>
          <a:p>
            <a:endParaRPr sz="2309"/>
          </a:p>
        </p:txBody>
      </p:sp>
      <p:sp>
        <p:nvSpPr>
          <p:cNvPr id="25" name="object 25"/>
          <p:cNvSpPr/>
          <p:nvPr/>
        </p:nvSpPr>
        <p:spPr>
          <a:xfrm>
            <a:off x="6353085" y="4117944"/>
            <a:ext cx="1369971" cy="1992241"/>
          </a:xfrm>
          <a:custGeom>
            <a:avLst/>
            <a:gdLst/>
            <a:ahLst/>
            <a:cxnLst/>
            <a:rect l="l" t="t" r="r" b="b"/>
            <a:pathLst>
              <a:path w="1068070" h="1553210">
                <a:moveTo>
                  <a:pt x="537260" y="0"/>
                </a:moveTo>
                <a:lnTo>
                  <a:pt x="399656" y="650913"/>
                </a:lnTo>
                <a:lnTo>
                  <a:pt x="0" y="650913"/>
                </a:lnTo>
                <a:lnTo>
                  <a:pt x="0" y="1552638"/>
                </a:lnTo>
                <a:lnTo>
                  <a:pt x="1067549" y="1552638"/>
                </a:lnTo>
                <a:lnTo>
                  <a:pt x="1067549" y="650913"/>
                </a:lnTo>
                <a:lnTo>
                  <a:pt x="655129" y="650913"/>
                </a:lnTo>
                <a:lnTo>
                  <a:pt x="537260" y="0"/>
                </a:lnTo>
                <a:close/>
              </a:path>
            </a:pathLst>
          </a:custGeom>
          <a:solidFill>
            <a:srgbClr val="F1F2F2"/>
          </a:solidFill>
        </p:spPr>
        <p:txBody>
          <a:bodyPr wrap="square" lIns="0" tIns="0" rIns="0" bIns="0" rtlCol="0"/>
          <a:lstStyle/>
          <a:p>
            <a:endParaRPr sz="2309"/>
          </a:p>
        </p:txBody>
      </p:sp>
      <p:sp>
        <p:nvSpPr>
          <p:cNvPr id="26" name="object 26"/>
          <p:cNvSpPr txBox="1"/>
          <p:nvPr/>
        </p:nvSpPr>
        <p:spPr>
          <a:xfrm>
            <a:off x="6459050" y="5124468"/>
            <a:ext cx="1134584" cy="645983"/>
          </a:xfrm>
          <a:prstGeom prst="rect">
            <a:avLst/>
          </a:prstGeom>
        </p:spPr>
        <p:txBody>
          <a:bodyPr vert="horz" wrap="square" lIns="0" tIns="30136" rIns="0" bIns="0" rtlCol="0">
            <a:spAutoFit/>
          </a:bodyPr>
          <a:lstStyle/>
          <a:p>
            <a:pPr marL="16290" marR="6516" indent="-815" algn="ctr">
              <a:lnSpc>
                <a:spcPts val="1629"/>
              </a:lnSpc>
              <a:spcBef>
                <a:spcPts val="237"/>
              </a:spcBef>
            </a:pPr>
            <a:r>
              <a:rPr sz="1411" spc="13" dirty="0">
                <a:solidFill>
                  <a:srgbClr val="002F6C"/>
                </a:solidFill>
                <a:latin typeface="Verdana"/>
                <a:cs typeface="Verdana"/>
              </a:rPr>
              <a:t>Launch </a:t>
            </a:r>
            <a:r>
              <a:rPr sz="1411" spc="51" dirty="0">
                <a:solidFill>
                  <a:srgbClr val="002F6C"/>
                </a:solidFill>
                <a:latin typeface="Verdana"/>
                <a:cs typeface="Verdana"/>
              </a:rPr>
              <a:t>of  </a:t>
            </a:r>
            <a:r>
              <a:rPr sz="1411" dirty="0">
                <a:solidFill>
                  <a:srgbClr val="002F6C"/>
                </a:solidFill>
                <a:latin typeface="Verdana"/>
                <a:cs typeface="Verdana"/>
              </a:rPr>
              <a:t>the</a:t>
            </a:r>
            <a:r>
              <a:rPr sz="1411" spc="-160" dirty="0">
                <a:solidFill>
                  <a:srgbClr val="002F6C"/>
                </a:solidFill>
                <a:latin typeface="Verdana"/>
                <a:cs typeface="Verdana"/>
              </a:rPr>
              <a:t> </a:t>
            </a:r>
            <a:r>
              <a:rPr sz="1411" spc="19" dirty="0">
                <a:solidFill>
                  <a:srgbClr val="002F6C"/>
                </a:solidFill>
                <a:latin typeface="Verdana"/>
                <a:cs typeface="Verdana"/>
              </a:rPr>
              <a:t>updated  </a:t>
            </a:r>
            <a:r>
              <a:rPr sz="1411" spc="-26" dirty="0">
                <a:solidFill>
                  <a:srgbClr val="002F6C"/>
                </a:solidFill>
                <a:latin typeface="Verdana"/>
                <a:cs typeface="Verdana"/>
              </a:rPr>
              <a:t>SES</a:t>
            </a:r>
            <a:r>
              <a:rPr sz="1411" spc="-128" dirty="0">
                <a:solidFill>
                  <a:srgbClr val="002F6C"/>
                </a:solidFill>
                <a:latin typeface="Verdana"/>
                <a:cs typeface="Verdana"/>
              </a:rPr>
              <a:t> </a:t>
            </a:r>
            <a:r>
              <a:rPr sz="1411" spc="-6" dirty="0">
                <a:solidFill>
                  <a:srgbClr val="002F6C"/>
                </a:solidFill>
                <a:latin typeface="Verdana"/>
                <a:cs typeface="Verdana"/>
              </a:rPr>
              <a:t>policy.</a:t>
            </a:r>
            <a:endParaRPr sz="1411">
              <a:latin typeface="Verdana"/>
              <a:cs typeface="Verdana"/>
            </a:endParaRPr>
          </a:p>
        </p:txBody>
      </p:sp>
      <p:sp>
        <p:nvSpPr>
          <p:cNvPr id="27" name="object 27"/>
          <p:cNvSpPr txBox="1"/>
          <p:nvPr/>
        </p:nvSpPr>
        <p:spPr>
          <a:xfrm>
            <a:off x="5113301" y="687559"/>
            <a:ext cx="1527982" cy="866460"/>
          </a:xfrm>
          <a:prstGeom prst="rect">
            <a:avLst/>
          </a:prstGeom>
        </p:spPr>
        <p:txBody>
          <a:bodyPr vert="horz" wrap="square" lIns="0" tIns="32580" rIns="0" bIns="0" rtlCol="0">
            <a:spAutoFit/>
          </a:bodyPr>
          <a:lstStyle/>
          <a:p>
            <a:pPr marL="15476" marR="6516" indent="-815" algn="ctr">
              <a:lnSpc>
                <a:spcPts val="1283"/>
              </a:lnSpc>
              <a:spcBef>
                <a:spcPts val="257"/>
              </a:spcBef>
            </a:pPr>
            <a:r>
              <a:rPr sz="1154" spc="-19" dirty="0">
                <a:solidFill>
                  <a:srgbClr val="0067B1"/>
                </a:solidFill>
                <a:latin typeface="Verdana"/>
                <a:cs typeface="Verdana"/>
              </a:rPr>
              <a:t>SES </a:t>
            </a:r>
            <a:r>
              <a:rPr sz="1154" spc="32" dirty="0">
                <a:solidFill>
                  <a:srgbClr val="0067B1"/>
                </a:solidFill>
                <a:latin typeface="Verdana"/>
                <a:cs typeface="Verdana"/>
              </a:rPr>
              <a:t>Policy </a:t>
            </a:r>
            <a:r>
              <a:rPr sz="1154" spc="13" dirty="0">
                <a:solidFill>
                  <a:srgbClr val="0067B1"/>
                </a:solidFill>
                <a:latin typeface="Verdana"/>
                <a:cs typeface="Verdana"/>
              </a:rPr>
              <a:t>Soft  </a:t>
            </a:r>
            <a:r>
              <a:rPr sz="1154" spc="-19" dirty="0">
                <a:solidFill>
                  <a:srgbClr val="0067B1"/>
                </a:solidFill>
                <a:latin typeface="Verdana"/>
                <a:cs typeface="Verdana"/>
              </a:rPr>
              <a:t>Launch: </a:t>
            </a:r>
            <a:r>
              <a:rPr sz="1154" spc="-13" dirty="0">
                <a:solidFill>
                  <a:srgbClr val="0067B1"/>
                </a:solidFill>
                <a:latin typeface="Verdana"/>
                <a:cs typeface="Verdana"/>
              </a:rPr>
              <a:t>Start </a:t>
            </a:r>
            <a:r>
              <a:rPr sz="1154" spc="38" dirty="0">
                <a:solidFill>
                  <a:srgbClr val="0067B1"/>
                </a:solidFill>
                <a:latin typeface="Verdana"/>
                <a:cs typeface="Verdana"/>
              </a:rPr>
              <a:t>of  </a:t>
            </a:r>
            <a:r>
              <a:rPr sz="1154" dirty="0">
                <a:solidFill>
                  <a:srgbClr val="0067B1"/>
                </a:solidFill>
                <a:latin typeface="Verdana"/>
                <a:cs typeface="Verdana"/>
              </a:rPr>
              <a:t>Communications,  </a:t>
            </a:r>
            <a:r>
              <a:rPr sz="1154" spc="13" dirty="0">
                <a:solidFill>
                  <a:srgbClr val="0067B1"/>
                </a:solidFill>
                <a:latin typeface="Verdana"/>
                <a:cs typeface="Verdana"/>
              </a:rPr>
              <a:t>Corporate</a:t>
            </a:r>
            <a:r>
              <a:rPr sz="1154" spc="-115" dirty="0">
                <a:solidFill>
                  <a:srgbClr val="0067B1"/>
                </a:solidFill>
                <a:latin typeface="Verdana"/>
                <a:cs typeface="Verdana"/>
              </a:rPr>
              <a:t> </a:t>
            </a:r>
            <a:r>
              <a:rPr sz="1154" spc="-26" dirty="0">
                <a:solidFill>
                  <a:srgbClr val="0067B1"/>
                </a:solidFill>
                <a:latin typeface="Verdana"/>
                <a:cs typeface="Verdana"/>
              </a:rPr>
              <a:t>Trainings,  </a:t>
            </a:r>
            <a:r>
              <a:rPr sz="1154" spc="6" dirty="0">
                <a:solidFill>
                  <a:srgbClr val="0067B1"/>
                </a:solidFill>
                <a:latin typeface="Verdana"/>
                <a:cs typeface="Verdana"/>
              </a:rPr>
              <a:t>Guidance</a:t>
            </a:r>
            <a:r>
              <a:rPr sz="1154" spc="-122" dirty="0">
                <a:solidFill>
                  <a:srgbClr val="0067B1"/>
                </a:solidFill>
                <a:latin typeface="Verdana"/>
                <a:cs typeface="Verdana"/>
              </a:rPr>
              <a:t> </a:t>
            </a:r>
            <a:r>
              <a:rPr sz="1154" spc="-13" dirty="0">
                <a:solidFill>
                  <a:srgbClr val="0067B1"/>
                </a:solidFill>
                <a:latin typeface="Verdana"/>
                <a:cs typeface="Verdana"/>
              </a:rPr>
              <a:t>Materials.</a:t>
            </a:r>
            <a:endParaRPr sz="1154" dirty="0">
              <a:latin typeface="Verdana"/>
              <a:cs typeface="Verdana"/>
            </a:endParaRPr>
          </a:p>
        </p:txBody>
      </p:sp>
      <p:sp>
        <p:nvSpPr>
          <p:cNvPr id="28" name="object 28"/>
          <p:cNvSpPr/>
          <p:nvPr/>
        </p:nvSpPr>
        <p:spPr>
          <a:xfrm>
            <a:off x="7722388" y="2928040"/>
            <a:ext cx="1008338" cy="1008338"/>
          </a:xfrm>
          <a:custGeom>
            <a:avLst/>
            <a:gdLst/>
            <a:ahLst/>
            <a:cxnLst/>
            <a:rect l="l" t="t" r="r" b="b"/>
            <a:pathLst>
              <a:path w="786129" h="786130">
                <a:moveTo>
                  <a:pt x="392811" y="0"/>
                </a:moveTo>
                <a:lnTo>
                  <a:pt x="343538" y="3060"/>
                </a:lnTo>
                <a:lnTo>
                  <a:pt x="296091" y="11997"/>
                </a:lnTo>
                <a:lnTo>
                  <a:pt x="250839" y="26442"/>
                </a:lnTo>
                <a:lnTo>
                  <a:pt x="208149" y="46027"/>
                </a:lnTo>
                <a:lnTo>
                  <a:pt x="168390" y="70384"/>
                </a:lnTo>
                <a:lnTo>
                  <a:pt x="131930" y="99144"/>
                </a:lnTo>
                <a:lnTo>
                  <a:pt x="99137" y="131939"/>
                </a:lnTo>
                <a:lnTo>
                  <a:pt x="70379" y="168402"/>
                </a:lnTo>
                <a:lnTo>
                  <a:pt x="46024" y="208163"/>
                </a:lnTo>
                <a:lnTo>
                  <a:pt x="26440" y="250855"/>
                </a:lnTo>
                <a:lnTo>
                  <a:pt x="11996" y="296110"/>
                </a:lnTo>
                <a:lnTo>
                  <a:pt x="3060" y="343560"/>
                </a:lnTo>
                <a:lnTo>
                  <a:pt x="0" y="392836"/>
                </a:lnTo>
                <a:lnTo>
                  <a:pt x="3060" y="442109"/>
                </a:lnTo>
                <a:lnTo>
                  <a:pt x="11996" y="489556"/>
                </a:lnTo>
                <a:lnTo>
                  <a:pt x="26440" y="534809"/>
                </a:lnTo>
                <a:lnTo>
                  <a:pt x="46024" y="577500"/>
                </a:lnTo>
                <a:lnTo>
                  <a:pt x="70379" y="617261"/>
                </a:lnTo>
                <a:lnTo>
                  <a:pt x="99137" y="653722"/>
                </a:lnTo>
                <a:lnTo>
                  <a:pt x="131930" y="686517"/>
                </a:lnTo>
                <a:lnTo>
                  <a:pt x="168390" y="715276"/>
                </a:lnTo>
                <a:lnTo>
                  <a:pt x="208149" y="739632"/>
                </a:lnTo>
                <a:lnTo>
                  <a:pt x="250839" y="759217"/>
                </a:lnTo>
                <a:lnTo>
                  <a:pt x="296091" y="773662"/>
                </a:lnTo>
                <a:lnTo>
                  <a:pt x="343538" y="782599"/>
                </a:lnTo>
                <a:lnTo>
                  <a:pt x="392811" y="785660"/>
                </a:lnTo>
                <a:lnTo>
                  <a:pt x="442086" y="782599"/>
                </a:lnTo>
                <a:lnTo>
                  <a:pt x="489536" y="773662"/>
                </a:lnTo>
                <a:lnTo>
                  <a:pt x="534791" y="759217"/>
                </a:lnTo>
                <a:lnTo>
                  <a:pt x="577483" y="739632"/>
                </a:lnTo>
                <a:lnTo>
                  <a:pt x="617245" y="715276"/>
                </a:lnTo>
                <a:lnTo>
                  <a:pt x="653707" y="686517"/>
                </a:lnTo>
                <a:lnTo>
                  <a:pt x="686503" y="653722"/>
                </a:lnTo>
                <a:lnTo>
                  <a:pt x="715263" y="617261"/>
                </a:lnTo>
                <a:lnTo>
                  <a:pt x="739619" y="577500"/>
                </a:lnTo>
                <a:lnTo>
                  <a:pt x="759204" y="534809"/>
                </a:lnTo>
                <a:lnTo>
                  <a:pt x="773649" y="489556"/>
                </a:lnTo>
                <a:lnTo>
                  <a:pt x="782586" y="442109"/>
                </a:lnTo>
                <a:lnTo>
                  <a:pt x="785647" y="392836"/>
                </a:lnTo>
                <a:lnTo>
                  <a:pt x="782586" y="343560"/>
                </a:lnTo>
                <a:lnTo>
                  <a:pt x="773649" y="296110"/>
                </a:lnTo>
                <a:lnTo>
                  <a:pt x="759204" y="250855"/>
                </a:lnTo>
                <a:lnTo>
                  <a:pt x="739619" y="208163"/>
                </a:lnTo>
                <a:lnTo>
                  <a:pt x="715263" y="168402"/>
                </a:lnTo>
                <a:lnTo>
                  <a:pt x="686503" y="131939"/>
                </a:lnTo>
                <a:lnTo>
                  <a:pt x="653707" y="99144"/>
                </a:lnTo>
                <a:lnTo>
                  <a:pt x="617245" y="70384"/>
                </a:lnTo>
                <a:lnTo>
                  <a:pt x="577483" y="46027"/>
                </a:lnTo>
                <a:lnTo>
                  <a:pt x="534791" y="26442"/>
                </a:lnTo>
                <a:lnTo>
                  <a:pt x="489536" y="11997"/>
                </a:lnTo>
                <a:lnTo>
                  <a:pt x="442086" y="3060"/>
                </a:lnTo>
                <a:lnTo>
                  <a:pt x="392811" y="0"/>
                </a:lnTo>
                <a:close/>
              </a:path>
            </a:pathLst>
          </a:custGeom>
          <a:solidFill>
            <a:srgbClr val="0067B1"/>
          </a:solidFill>
        </p:spPr>
        <p:txBody>
          <a:bodyPr wrap="square" lIns="0" tIns="0" rIns="0" bIns="0" rtlCol="0"/>
          <a:lstStyle/>
          <a:p>
            <a:endParaRPr sz="2309"/>
          </a:p>
        </p:txBody>
      </p:sp>
      <p:sp>
        <p:nvSpPr>
          <p:cNvPr id="29" name="object 29"/>
          <p:cNvSpPr/>
          <p:nvPr/>
        </p:nvSpPr>
        <p:spPr>
          <a:xfrm>
            <a:off x="8910776" y="2928040"/>
            <a:ext cx="1008338" cy="1008338"/>
          </a:xfrm>
          <a:custGeom>
            <a:avLst/>
            <a:gdLst/>
            <a:ahLst/>
            <a:cxnLst/>
            <a:rect l="l" t="t" r="r" b="b"/>
            <a:pathLst>
              <a:path w="786129" h="786130">
                <a:moveTo>
                  <a:pt x="392811" y="0"/>
                </a:moveTo>
                <a:lnTo>
                  <a:pt x="343535" y="3060"/>
                </a:lnTo>
                <a:lnTo>
                  <a:pt x="296087" y="11997"/>
                </a:lnTo>
                <a:lnTo>
                  <a:pt x="250833" y="26442"/>
                </a:lnTo>
                <a:lnTo>
                  <a:pt x="208143" y="46027"/>
                </a:lnTo>
                <a:lnTo>
                  <a:pt x="168385" y="70384"/>
                </a:lnTo>
                <a:lnTo>
                  <a:pt x="131925" y="99144"/>
                </a:lnTo>
                <a:lnTo>
                  <a:pt x="99132" y="131939"/>
                </a:lnTo>
                <a:lnTo>
                  <a:pt x="70375" y="168402"/>
                </a:lnTo>
                <a:lnTo>
                  <a:pt x="46021" y="208163"/>
                </a:lnTo>
                <a:lnTo>
                  <a:pt x="26439" y="250855"/>
                </a:lnTo>
                <a:lnTo>
                  <a:pt x="11996" y="296110"/>
                </a:lnTo>
                <a:lnTo>
                  <a:pt x="3060" y="343560"/>
                </a:lnTo>
                <a:lnTo>
                  <a:pt x="0" y="392836"/>
                </a:lnTo>
                <a:lnTo>
                  <a:pt x="3060" y="442109"/>
                </a:lnTo>
                <a:lnTo>
                  <a:pt x="11996" y="489556"/>
                </a:lnTo>
                <a:lnTo>
                  <a:pt x="26439" y="534809"/>
                </a:lnTo>
                <a:lnTo>
                  <a:pt x="46021" y="577500"/>
                </a:lnTo>
                <a:lnTo>
                  <a:pt x="70375" y="617261"/>
                </a:lnTo>
                <a:lnTo>
                  <a:pt x="99132" y="653722"/>
                </a:lnTo>
                <a:lnTo>
                  <a:pt x="131925" y="686517"/>
                </a:lnTo>
                <a:lnTo>
                  <a:pt x="168385" y="715276"/>
                </a:lnTo>
                <a:lnTo>
                  <a:pt x="208143" y="739632"/>
                </a:lnTo>
                <a:lnTo>
                  <a:pt x="250833" y="759217"/>
                </a:lnTo>
                <a:lnTo>
                  <a:pt x="296087" y="773662"/>
                </a:lnTo>
                <a:lnTo>
                  <a:pt x="343535" y="782599"/>
                </a:lnTo>
                <a:lnTo>
                  <a:pt x="392811" y="785660"/>
                </a:lnTo>
                <a:lnTo>
                  <a:pt x="442086" y="782599"/>
                </a:lnTo>
                <a:lnTo>
                  <a:pt x="489536" y="773662"/>
                </a:lnTo>
                <a:lnTo>
                  <a:pt x="534791" y="759217"/>
                </a:lnTo>
                <a:lnTo>
                  <a:pt x="577483" y="739632"/>
                </a:lnTo>
                <a:lnTo>
                  <a:pt x="617245" y="715276"/>
                </a:lnTo>
                <a:lnTo>
                  <a:pt x="653707" y="686517"/>
                </a:lnTo>
                <a:lnTo>
                  <a:pt x="686503" y="653722"/>
                </a:lnTo>
                <a:lnTo>
                  <a:pt x="715263" y="617261"/>
                </a:lnTo>
                <a:lnTo>
                  <a:pt x="739619" y="577500"/>
                </a:lnTo>
                <a:lnTo>
                  <a:pt x="759204" y="534809"/>
                </a:lnTo>
                <a:lnTo>
                  <a:pt x="773649" y="489556"/>
                </a:lnTo>
                <a:lnTo>
                  <a:pt x="782586" y="442109"/>
                </a:lnTo>
                <a:lnTo>
                  <a:pt x="785647" y="392836"/>
                </a:lnTo>
                <a:lnTo>
                  <a:pt x="782586" y="343560"/>
                </a:lnTo>
                <a:lnTo>
                  <a:pt x="773649" y="296110"/>
                </a:lnTo>
                <a:lnTo>
                  <a:pt x="759204" y="250855"/>
                </a:lnTo>
                <a:lnTo>
                  <a:pt x="739619" y="208163"/>
                </a:lnTo>
                <a:lnTo>
                  <a:pt x="715263" y="168402"/>
                </a:lnTo>
                <a:lnTo>
                  <a:pt x="686503" y="131939"/>
                </a:lnTo>
                <a:lnTo>
                  <a:pt x="653707" y="99144"/>
                </a:lnTo>
                <a:lnTo>
                  <a:pt x="617245" y="70384"/>
                </a:lnTo>
                <a:lnTo>
                  <a:pt x="577483" y="46027"/>
                </a:lnTo>
                <a:lnTo>
                  <a:pt x="534791" y="26442"/>
                </a:lnTo>
                <a:lnTo>
                  <a:pt x="489536" y="11997"/>
                </a:lnTo>
                <a:lnTo>
                  <a:pt x="442086" y="3060"/>
                </a:lnTo>
                <a:lnTo>
                  <a:pt x="392811" y="0"/>
                </a:lnTo>
                <a:close/>
              </a:path>
            </a:pathLst>
          </a:custGeom>
          <a:solidFill>
            <a:srgbClr val="D1D3D4"/>
          </a:solidFill>
        </p:spPr>
        <p:txBody>
          <a:bodyPr wrap="square" lIns="0" tIns="0" rIns="0" bIns="0" rtlCol="0"/>
          <a:lstStyle/>
          <a:p>
            <a:endParaRPr sz="2309"/>
          </a:p>
        </p:txBody>
      </p:sp>
      <p:sp>
        <p:nvSpPr>
          <p:cNvPr id="30" name="object 30"/>
          <p:cNvSpPr txBox="1"/>
          <p:nvPr/>
        </p:nvSpPr>
        <p:spPr>
          <a:xfrm>
            <a:off x="7767153" y="4357827"/>
            <a:ext cx="2711435" cy="245079"/>
          </a:xfrm>
          <a:prstGeom prst="rect">
            <a:avLst/>
          </a:prstGeom>
        </p:spPr>
        <p:txBody>
          <a:bodyPr vert="horz" wrap="square" lIns="0" tIns="17919" rIns="0" bIns="0" rtlCol="0">
            <a:spAutoFit/>
          </a:bodyPr>
          <a:lstStyle/>
          <a:p>
            <a:pPr marL="16290">
              <a:spcBef>
                <a:spcPts val="141"/>
              </a:spcBef>
            </a:pPr>
            <a:r>
              <a:rPr sz="1475" b="1" spc="-58" dirty="0">
                <a:solidFill>
                  <a:srgbClr val="002F6C"/>
                </a:solidFill>
                <a:latin typeface="Verdana"/>
                <a:cs typeface="Verdana"/>
              </a:rPr>
              <a:t>Supporting</a:t>
            </a:r>
            <a:r>
              <a:rPr sz="1475" b="1" spc="-192" dirty="0">
                <a:solidFill>
                  <a:srgbClr val="002F6C"/>
                </a:solidFill>
                <a:latin typeface="Verdana"/>
                <a:cs typeface="Verdana"/>
              </a:rPr>
              <a:t> </a:t>
            </a:r>
            <a:r>
              <a:rPr sz="1475" b="1" spc="-71" dirty="0">
                <a:solidFill>
                  <a:srgbClr val="002F6C"/>
                </a:solidFill>
                <a:latin typeface="Verdana"/>
                <a:cs typeface="Verdana"/>
              </a:rPr>
              <a:t>implementation</a:t>
            </a:r>
            <a:endParaRPr sz="1475">
              <a:latin typeface="Verdana"/>
              <a:cs typeface="Verdana"/>
            </a:endParaRPr>
          </a:p>
        </p:txBody>
      </p:sp>
      <p:sp>
        <p:nvSpPr>
          <p:cNvPr id="31" name="object 31"/>
          <p:cNvSpPr/>
          <p:nvPr/>
        </p:nvSpPr>
        <p:spPr>
          <a:xfrm>
            <a:off x="7302486" y="565158"/>
            <a:ext cx="1848076" cy="2164098"/>
          </a:xfrm>
          <a:custGeom>
            <a:avLst/>
            <a:gdLst/>
            <a:ahLst/>
            <a:cxnLst/>
            <a:rect l="l" t="t" r="r" b="b"/>
            <a:pathLst>
              <a:path w="1440814" h="1687195">
                <a:moveTo>
                  <a:pt x="1440357" y="0"/>
                </a:moveTo>
                <a:lnTo>
                  <a:pt x="0" y="0"/>
                </a:lnTo>
                <a:lnTo>
                  <a:pt x="0" y="901699"/>
                </a:lnTo>
                <a:lnTo>
                  <a:pt x="556450" y="901699"/>
                </a:lnTo>
                <a:lnTo>
                  <a:pt x="715479" y="1686725"/>
                </a:lnTo>
                <a:lnTo>
                  <a:pt x="901141" y="901699"/>
                </a:lnTo>
                <a:lnTo>
                  <a:pt x="1440357" y="901699"/>
                </a:lnTo>
                <a:lnTo>
                  <a:pt x="1440357" y="0"/>
                </a:lnTo>
                <a:close/>
              </a:path>
            </a:pathLst>
          </a:custGeom>
          <a:solidFill>
            <a:srgbClr val="F1F2F2"/>
          </a:solidFill>
        </p:spPr>
        <p:txBody>
          <a:bodyPr wrap="square" lIns="0" tIns="0" rIns="0" bIns="0" rtlCol="0"/>
          <a:lstStyle/>
          <a:p>
            <a:endParaRPr sz="2309"/>
          </a:p>
        </p:txBody>
      </p:sp>
      <p:sp>
        <p:nvSpPr>
          <p:cNvPr id="32" name="object 32"/>
          <p:cNvSpPr txBox="1"/>
          <p:nvPr/>
        </p:nvSpPr>
        <p:spPr>
          <a:xfrm>
            <a:off x="8039387" y="3284103"/>
            <a:ext cx="377109" cy="189944"/>
          </a:xfrm>
          <a:prstGeom prst="rect">
            <a:avLst/>
          </a:prstGeom>
        </p:spPr>
        <p:txBody>
          <a:bodyPr vert="horz" wrap="square" lIns="0" tIns="21991" rIns="0" bIns="0" rtlCol="0">
            <a:spAutoFit/>
          </a:bodyPr>
          <a:lstStyle/>
          <a:p>
            <a:pPr marL="16290">
              <a:spcBef>
                <a:spcPts val="173"/>
              </a:spcBef>
            </a:pPr>
            <a:r>
              <a:rPr sz="1090" spc="38" dirty="0">
                <a:solidFill>
                  <a:srgbClr val="FFFFFF"/>
                </a:solidFill>
                <a:latin typeface="Arial Black"/>
                <a:cs typeface="Arial Black"/>
              </a:rPr>
              <a:t>2</a:t>
            </a:r>
            <a:r>
              <a:rPr sz="1090" spc="13" dirty="0">
                <a:solidFill>
                  <a:srgbClr val="FFFFFF"/>
                </a:solidFill>
                <a:latin typeface="Arial Black"/>
                <a:cs typeface="Arial Black"/>
              </a:rPr>
              <a:t>0</a:t>
            </a:r>
            <a:r>
              <a:rPr sz="1090" spc="-135" dirty="0">
                <a:solidFill>
                  <a:srgbClr val="FFFFFF"/>
                </a:solidFill>
                <a:latin typeface="Arial Black"/>
                <a:cs typeface="Arial Black"/>
              </a:rPr>
              <a:t>21</a:t>
            </a:r>
            <a:endParaRPr sz="1090">
              <a:latin typeface="Arial Black"/>
              <a:cs typeface="Arial Black"/>
            </a:endParaRPr>
          </a:p>
        </p:txBody>
      </p:sp>
      <p:sp>
        <p:nvSpPr>
          <p:cNvPr id="33" name="object 33"/>
          <p:cNvSpPr txBox="1"/>
          <p:nvPr/>
        </p:nvSpPr>
        <p:spPr>
          <a:xfrm>
            <a:off x="7441732" y="823074"/>
            <a:ext cx="1553231" cy="533035"/>
          </a:xfrm>
          <a:prstGeom prst="rect">
            <a:avLst/>
          </a:prstGeom>
        </p:spPr>
        <p:txBody>
          <a:bodyPr vert="horz" wrap="square" lIns="0" tIns="32580" rIns="0" bIns="0" rtlCol="0">
            <a:spAutoFit/>
          </a:bodyPr>
          <a:lstStyle/>
          <a:p>
            <a:pPr marL="48056" marR="39097" indent="-815" algn="ctr">
              <a:lnSpc>
                <a:spcPts val="1283"/>
              </a:lnSpc>
              <a:spcBef>
                <a:spcPts val="257"/>
              </a:spcBef>
            </a:pPr>
            <a:r>
              <a:rPr sz="1154" spc="-6" dirty="0">
                <a:solidFill>
                  <a:srgbClr val="0067B1"/>
                </a:solidFill>
                <a:latin typeface="Verdana"/>
                <a:cs typeface="Verdana"/>
              </a:rPr>
              <a:t>Transition </a:t>
            </a:r>
            <a:r>
              <a:rPr sz="1154" spc="26" dirty="0">
                <a:solidFill>
                  <a:srgbClr val="0067B1"/>
                </a:solidFill>
                <a:latin typeface="Verdana"/>
                <a:cs typeface="Verdana"/>
              </a:rPr>
              <a:t>Period  </a:t>
            </a:r>
            <a:r>
              <a:rPr sz="1154" spc="6" dirty="0">
                <a:solidFill>
                  <a:srgbClr val="0067B1"/>
                </a:solidFill>
                <a:latin typeface="Verdana"/>
                <a:cs typeface="Verdana"/>
              </a:rPr>
              <a:t>January </a:t>
            </a:r>
            <a:r>
              <a:rPr sz="1154" spc="-90" dirty="0">
                <a:solidFill>
                  <a:srgbClr val="0067B1"/>
                </a:solidFill>
                <a:latin typeface="Verdana"/>
                <a:cs typeface="Verdana"/>
              </a:rPr>
              <a:t>1</a:t>
            </a:r>
            <a:r>
              <a:rPr sz="962" spc="-133" baseline="33333" dirty="0">
                <a:solidFill>
                  <a:srgbClr val="0067B1"/>
                </a:solidFill>
                <a:latin typeface="Verdana"/>
                <a:cs typeface="Verdana"/>
              </a:rPr>
              <a:t>st </a:t>
            </a:r>
            <a:r>
              <a:rPr sz="1154" spc="-64" dirty="0">
                <a:solidFill>
                  <a:srgbClr val="0067B1"/>
                </a:solidFill>
                <a:latin typeface="Verdana"/>
                <a:cs typeface="Verdana"/>
              </a:rPr>
              <a:t>2021 </a:t>
            </a:r>
            <a:r>
              <a:rPr sz="1154" spc="-58" dirty="0">
                <a:solidFill>
                  <a:srgbClr val="0067B1"/>
                </a:solidFill>
                <a:latin typeface="Verdana"/>
                <a:cs typeface="Verdana"/>
              </a:rPr>
              <a:t>-  </a:t>
            </a:r>
            <a:r>
              <a:rPr sz="1154" spc="6" dirty="0">
                <a:solidFill>
                  <a:srgbClr val="0067B1"/>
                </a:solidFill>
                <a:latin typeface="Verdana"/>
                <a:cs typeface="Verdana"/>
              </a:rPr>
              <a:t>December </a:t>
            </a:r>
            <a:r>
              <a:rPr sz="1154" spc="-77" dirty="0">
                <a:solidFill>
                  <a:srgbClr val="0067B1"/>
                </a:solidFill>
                <a:latin typeface="Verdana"/>
                <a:cs typeface="Verdana"/>
              </a:rPr>
              <a:t>31</a:t>
            </a:r>
            <a:r>
              <a:rPr sz="962" spc="-114" baseline="33333" dirty="0">
                <a:solidFill>
                  <a:srgbClr val="0067B1"/>
                </a:solidFill>
                <a:latin typeface="Verdana"/>
                <a:cs typeface="Verdana"/>
              </a:rPr>
              <a:t>st</a:t>
            </a:r>
            <a:r>
              <a:rPr sz="962" spc="-28" baseline="33333" dirty="0">
                <a:solidFill>
                  <a:srgbClr val="0067B1"/>
                </a:solidFill>
                <a:latin typeface="Verdana"/>
                <a:cs typeface="Verdana"/>
              </a:rPr>
              <a:t> </a:t>
            </a:r>
            <a:r>
              <a:rPr sz="1154" spc="-71" dirty="0">
                <a:solidFill>
                  <a:srgbClr val="0067B1"/>
                </a:solidFill>
                <a:latin typeface="Verdana"/>
                <a:cs typeface="Verdana"/>
              </a:rPr>
              <a:t>2021.</a:t>
            </a:r>
            <a:endParaRPr sz="1154">
              <a:latin typeface="Verdana"/>
              <a:cs typeface="Verdana"/>
            </a:endParaRPr>
          </a:p>
        </p:txBody>
      </p:sp>
      <p:sp>
        <p:nvSpPr>
          <p:cNvPr id="34" name="object 34"/>
          <p:cNvSpPr txBox="1"/>
          <p:nvPr/>
        </p:nvSpPr>
        <p:spPr>
          <a:xfrm>
            <a:off x="3032885" y="833515"/>
            <a:ext cx="1090601" cy="533035"/>
          </a:xfrm>
          <a:prstGeom prst="rect">
            <a:avLst/>
          </a:prstGeom>
        </p:spPr>
        <p:txBody>
          <a:bodyPr vert="horz" wrap="square" lIns="0" tIns="32580" rIns="0" bIns="0" rtlCol="0">
            <a:spAutoFit/>
          </a:bodyPr>
          <a:lstStyle/>
          <a:p>
            <a:pPr marL="16290" marR="6516" indent="-44798" algn="ctr">
              <a:lnSpc>
                <a:spcPts val="1283"/>
              </a:lnSpc>
              <a:spcBef>
                <a:spcPts val="257"/>
              </a:spcBef>
            </a:pPr>
            <a:r>
              <a:rPr sz="1154" spc="19" dirty="0">
                <a:solidFill>
                  <a:srgbClr val="0067B1"/>
                </a:solidFill>
                <a:latin typeface="Verdana"/>
                <a:cs typeface="Verdana"/>
              </a:rPr>
              <a:t>Approval </a:t>
            </a:r>
            <a:r>
              <a:rPr sz="1154" spc="38" dirty="0">
                <a:solidFill>
                  <a:srgbClr val="0067B1"/>
                </a:solidFill>
                <a:latin typeface="Verdana"/>
                <a:cs typeface="Verdana"/>
              </a:rPr>
              <a:t>of  </a:t>
            </a:r>
            <a:r>
              <a:rPr sz="1154" dirty="0">
                <a:solidFill>
                  <a:srgbClr val="0067B1"/>
                </a:solidFill>
                <a:latin typeface="Verdana"/>
                <a:cs typeface="Verdana"/>
              </a:rPr>
              <a:t>the </a:t>
            </a:r>
            <a:r>
              <a:rPr sz="1154" spc="26" dirty="0">
                <a:solidFill>
                  <a:srgbClr val="0067B1"/>
                </a:solidFill>
                <a:latin typeface="Verdana"/>
                <a:cs typeface="Verdana"/>
              </a:rPr>
              <a:t>Updated  </a:t>
            </a:r>
            <a:r>
              <a:rPr sz="1154" spc="-19" dirty="0">
                <a:solidFill>
                  <a:srgbClr val="0067B1"/>
                </a:solidFill>
                <a:latin typeface="Verdana"/>
                <a:cs typeface="Verdana"/>
              </a:rPr>
              <a:t>SES </a:t>
            </a:r>
            <a:r>
              <a:rPr sz="1154" spc="6" dirty="0">
                <a:solidFill>
                  <a:srgbClr val="0067B1"/>
                </a:solidFill>
                <a:latin typeface="Verdana"/>
                <a:cs typeface="Verdana"/>
              </a:rPr>
              <a:t>and</a:t>
            </a:r>
            <a:r>
              <a:rPr sz="1154" spc="-218" dirty="0">
                <a:solidFill>
                  <a:srgbClr val="0067B1"/>
                </a:solidFill>
                <a:latin typeface="Verdana"/>
                <a:cs typeface="Verdana"/>
              </a:rPr>
              <a:t> </a:t>
            </a:r>
            <a:r>
              <a:rPr sz="1154" spc="-45" dirty="0">
                <a:solidFill>
                  <a:srgbClr val="0067B1"/>
                </a:solidFill>
                <a:latin typeface="Verdana"/>
                <a:cs typeface="Verdana"/>
              </a:rPr>
              <a:t>SESP.</a:t>
            </a:r>
            <a:endParaRPr sz="1154">
              <a:latin typeface="Verdana"/>
              <a:cs typeface="Verdana"/>
            </a:endParaRPr>
          </a:p>
        </p:txBody>
      </p:sp>
      <p:sp>
        <p:nvSpPr>
          <p:cNvPr id="35" name="object 35"/>
          <p:cNvSpPr/>
          <p:nvPr/>
        </p:nvSpPr>
        <p:spPr>
          <a:xfrm>
            <a:off x="7302503" y="425978"/>
            <a:ext cx="1848076" cy="0"/>
          </a:xfrm>
          <a:custGeom>
            <a:avLst/>
            <a:gdLst/>
            <a:ahLst/>
            <a:cxnLst/>
            <a:rect l="l" t="t" r="r" b="b"/>
            <a:pathLst>
              <a:path w="1440814">
                <a:moveTo>
                  <a:pt x="0" y="0"/>
                </a:moveTo>
                <a:lnTo>
                  <a:pt x="1440357" y="0"/>
                </a:lnTo>
              </a:path>
            </a:pathLst>
          </a:custGeom>
          <a:ln w="12700">
            <a:solidFill>
              <a:srgbClr val="0036A0"/>
            </a:solidFill>
            <a:prstDash val="dash"/>
          </a:ln>
        </p:spPr>
        <p:txBody>
          <a:bodyPr wrap="square" lIns="0" tIns="0" rIns="0" bIns="0" rtlCol="0"/>
          <a:lstStyle/>
          <a:p>
            <a:endParaRPr sz="2309"/>
          </a:p>
        </p:txBody>
      </p:sp>
      <p:sp>
        <p:nvSpPr>
          <p:cNvPr id="36" name="object 36"/>
          <p:cNvSpPr/>
          <p:nvPr/>
        </p:nvSpPr>
        <p:spPr>
          <a:xfrm>
            <a:off x="4961335" y="425978"/>
            <a:ext cx="1848076" cy="0"/>
          </a:xfrm>
          <a:custGeom>
            <a:avLst/>
            <a:gdLst/>
            <a:ahLst/>
            <a:cxnLst/>
            <a:rect l="l" t="t" r="r" b="b"/>
            <a:pathLst>
              <a:path w="1440814">
                <a:moveTo>
                  <a:pt x="1440357" y="0"/>
                </a:moveTo>
                <a:lnTo>
                  <a:pt x="0" y="0"/>
                </a:lnTo>
              </a:path>
            </a:pathLst>
          </a:custGeom>
          <a:ln w="12700">
            <a:solidFill>
              <a:srgbClr val="0036A0"/>
            </a:solidFill>
            <a:prstDash val="dash"/>
          </a:ln>
        </p:spPr>
        <p:txBody>
          <a:bodyPr wrap="square" lIns="0" tIns="0" rIns="0" bIns="0" rtlCol="0"/>
          <a:lstStyle/>
          <a:p>
            <a:endParaRPr sz="2309"/>
          </a:p>
        </p:txBody>
      </p:sp>
      <p:sp>
        <p:nvSpPr>
          <p:cNvPr id="37" name="object 37"/>
          <p:cNvSpPr/>
          <p:nvPr/>
        </p:nvSpPr>
        <p:spPr>
          <a:xfrm>
            <a:off x="2893329" y="425978"/>
            <a:ext cx="1369971" cy="0"/>
          </a:xfrm>
          <a:custGeom>
            <a:avLst/>
            <a:gdLst/>
            <a:ahLst/>
            <a:cxnLst/>
            <a:rect l="l" t="t" r="r" b="b"/>
            <a:pathLst>
              <a:path w="1068070">
                <a:moveTo>
                  <a:pt x="1067536" y="0"/>
                </a:moveTo>
                <a:lnTo>
                  <a:pt x="0" y="0"/>
                </a:lnTo>
              </a:path>
            </a:pathLst>
          </a:custGeom>
          <a:ln w="12700">
            <a:solidFill>
              <a:srgbClr val="0036A0"/>
            </a:solidFill>
            <a:prstDash val="dash"/>
          </a:ln>
        </p:spPr>
        <p:txBody>
          <a:bodyPr wrap="square" lIns="0" tIns="0" rIns="0" bIns="0" rtlCol="0"/>
          <a:lstStyle/>
          <a:p>
            <a:endParaRPr sz="2309"/>
          </a:p>
        </p:txBody>
      </p:sp>
      <p:sp>
        <p:nvSpPr>
          <p:cNvPr id="38" name="object 38"/>
          <p:cNvSpPr/>
          <p:nvPr/>
        </p:nvSpPr>
        <p:spPr>
          <a:xfrm>
            <a:off x="1759322" y="6295188"/>
            <a:ext cx="1369971" cy="0"/>
          </a:xfrm>
          <a:custGeom>
            <a:avLst/>
            <a:gdLst/>
            <a:ahLst/>
            <a:cxnLst/>
            <a:rect l="l" t="t" r="r" b="b"/>
            <a:pathLst>
              <a:path w="1068070">
                <a:moveTo>
                  <a:pt x="0" y="0"/>
                </a:moveTo>
                <a:lnTo>
                  <a:pt x="1067714" y="0"/>
                </a:lnTo>
              </a:path>
            </a:pathLst>
          </a:custGeom>
          <a:ln w="12700">
            <a:solidFill>
              <a:srgbClr val="0036A0"/>
            </a:solidFill>
            <a:prstDash val="dash"/>
          </a:ln>
        </p:spPr>
        <p:txBody>
          <a:bodyPr wrap="square" lIns="0" tIns="0" rIns="0" bIns="0" rtlCol="0"/>
          <a:lstStyle/>
          <a:p>
            <a:endParaRPr sz="2309"/>
          </a:p>
        </p:txBody>
      </p:sp>
      <p:sp>
        <p:nvSpPr>
          <p:cNvPr id="39" name="object 39"/>
          <p:cNvSpPr/>
          <p:nvPr/>
        </p:nvSpPr>
        <p:spPr>
          <a:xfrm>
            <a:off x="3940242" y="6295188"/>
            <a:ext cx="1584182" cy="0"/>
          </a:xfrm>
          <a:custGeom>
            <a:avLst/>
            <a:gdLst/>
            <a:ahLst/>
            <a:cxnLst/>
            <a:rect l="l" t="t" r="r" b="b"/>
            <a:pathLst>
              <a:path w="1235075">
                <a:moveTo>
                  <a:pt x="0" y="0"/>
                </a:moveTo>
                <a:lnTo>
                  <a:pt x="1234859" y="0"/>
                </a:lnTo>
              </a:path>
            </a:pathLst>
          </a:custGeom>
          <a:ln w="12700">
            <a:solidFill>
              <a:srgbClr val="0036A0"/>
            </a:solidFill>
            <a:prstDash val="dash"/>
          </a:ln>
        </p:spPr>
        <p:txBody>
          <a:bodyPr wrap="square" lIns="0" tIns="0" rIns="0" bIns="0" rtlCol="0"/>
          <a:lstStyle/>
          <a:p>
            <a:endParaRPr sz="2309"/>
          </a:p>
        </p:txBody>
      </p:sp>
      <p:sp>
        <p:nvSpPr>
          <p:cNvPr id="40" name="object 40"/>
          <p:cNvSpPr/>
          <p:nvPr/>
        </p:nvSpPr>
        <p:spPr>
          <a:xfrm>
            <a:off x="6353085" y="6295188"/>
            <a:ext cx="1369971" cy="0"/>
          </a:xfrm>
          <a:custGeom>
            <a:avLst/>
            <a:gdLst/>
            <a:ahLst/>
            <a:cxnLst/>
            <a:rect l="l" t="t" r="r" b="b"/>
            <a:pathLst>
              <a:path w="1068070">
                <a:moveTo>
                  <a:pt x="0" y="0"/>
                </a:moveTo>
                <a:lnTo>
                  <a:pt x="1067549" y="0"/>
                </a:lnTo>
              </a:path>
            </a:pathLst>
          </a:custGeom>
          <a:ln w="12700">
            <a:solidFill>
              <a:srgbClr val="0036A0"/>
            </a:solidFill>
            <a:prstDash val="dash"/>
          </a:ln>
        </p:spPr>
        <p:txBody>
          <a:bodyPr wrap="square" lIns="0" tIns="0" rIns="0" bIns="0" rtlCol="0"/>
          <a:lstStyle/>
          <a:p>
            <a:endParaRPr sz="2309"/>
          </a:p>
        </p:txBody>
      </p:sp>
      <p:sp>
        <p:nvSpPr>
          <p:cNvPr id="41" name="object 41"/>
          <p:cNvSpPr txBox="1"/>
          <p:nvPr/>
        </p:nvSpPr>
        <p:spPr>
          <a:xfrm>
            <a:off x="8998155" y="3284103"/>
            <a:ext cx="833223" cy="189944"/>
          </a:xfrm>
          <a:prstGeom prst="rect">
            <a:avLst/>
          </a:prstGeom>
        </p:spPr>
        <p:txBody>
          <a:bodyPr vert="horz" wrap="square" lIns="0" tIns="21991" rIns="0" bIns="0" rtlCol="0">
            <a:spAutoFit/>
          </a:bodyPr>
          <a:lstStyle/>
          <a:p>
            <a:pPr marL="16290">
              <a:spcBef>
                <a:spcPts val="173"/>
              </a:spcBef>
            </a:pPr>
            <a:r>
              <a:rPr sz="1090" spc="51" dirty="0">
                <a:solidFill>
                  <a:srgbClr val="0067B1"/>
                </a:solidFill>
                <a:latin typeface="Arial Black"/>
                <a:cs typeface="Arial Black"/>
              </a:rPr>
              <a:t>ON</a:t>
            </a:r>
            <a:r>
              <a:rPr sz="1090" spc="-38" dirty="0">
                <a:solidFill>
                  <a:srgbClr val="0067B1"/>
                </a:solidFill>
                <a:latin typeface="Arial Black"/>
                <a:cs typeface="Arial Black"/>
              </a:rPr>
              <a:t>W</a:t>
            </a:r>
            <a:r>
              <a:rPr sz="1090" spc="6" dirty="0">
                <a:solidFill>
                  <a:srgbClr val="0067B1"/>
                </a:solidFill>
                <a:latin typeface="Arial Black"/>
                <a:cs typeface="Arial Black"/>
              </a:rPr>
              <a:t>AR</a:t>
            </a:r>
            <a:r>
              <a:rPr sz="1090" spc="-6" dirty="0">
                <a:solidFill>
                  <a:srgbClr val="0067B1"/>
                </a:solidFill>
                <a:latin typeface="Arial Black"/>
                <a:cs typeface="Arial Black"/>
              </a:rPr>
              <a:t>D</a:t>
            </a:r>
            <a:r>
              <a:rPr sz="1090" spc="-32" dirty="0">
                <a:solidFill>
                  <a:srgbClr val="0067B1"/>
                </a:solidFill>
                <a:latin typeface="Arial Black"/>
                <a:cs typeface="Arial Black"/>
              </a:rPr>
              <a:t>S</a:t>
            </a:r>
            <a:endParaRPr sz="1090" dirty="0">
              <a:latin typeface="Arial Black"/>
              <a:cs typeface="Arial Black"/>
            </a:endParaRPr>
          </a:p>
        </p:txBody>
      </p:sp>
      <p:sp>
        <p:nvSpPr>
          <p:cNvPr id="42" name="object 42"/>
          <p:cNvSpPr/>
          <p:nvPr/>
        </p:nvSpPr>
        <p:spPr>
          <a:xfrm>
            <a:off x="1249789" y="0"/>
            <a:ext cx="921187" cy="0"/>
          </a:xfrm>
          <a:custGeom>
            <a:avLst/>
            <a:gdLst/>
            <a:ahLst/>
            <a:cxnLst/>
            <a:rect l="l" t="t" r="r" b="b"/>
            <a:pathLst>
              <a:path w="718185">
                <a:moveTo>
                  <a:pt x="717892" y="0"/>
                </a:moveTo>
                <a:lnTo>
                  <a:pt x="0" y="0"/>
                </a:lnTo>
                <a:lnTo>
                  <a:pt x="717892" y="0"/>
                </a:lnTo>
                <a:close/>
              </a:path>
            </a:pathLst>
          </a:custGeom>
          <a:solidFill>
            <a:srgbClr val="8DC63F"/>
          </a:solidFill>
        </p:spPr>
        <p:txBody>
          <a:bodyPr wrap="square" lIns="0" tIns="0" rIns="0" bIns="0" rtlCol="0"/>
          <a:lstStyle/>
          <a:p>
            <a:endParaRPr sz="2309"/>
          </a:p>
        </p:txBody>
      </p:sp>
      <p:sp>
        <p:nvSpPr>
          <p:cNvPr id="44" name="TextBox 43">
            <a:extLst>
              <a:ext uri="{FF2B5EF4-FFF2-40B4-BE49-F238E27FC236}">
                <a16:creationId xmlns:a16="http://schemas.microsoft.com/office/drawing/2014/main" id="{E7E92D99-9F03-4BC9-B7D7-42A7591F204A}"/>
              </a:ext>
            </a:extLst>
          </p:cNvPr>
          <p:cNvSpPr txBox="1"/>
          <p:nvPr/>
        </p:nvSpPr>
        <p:spPr>
          <a:xfrm>
            <a:off x="0" y="0"/>
            <a:ext cx="2753515" cy="1384995"/>
          </a:xfrm>
          <a:prstGeom prst="rect">
            <a:avLst/>
          </a:prstGeom>
          <a:noFill/>
        </p:spPr>
        <p:txBody>
          <a:bodyPr wrap="square" rtlCol="0">
            <a:spAutoFit/>
          </a:bodyPr>
          <a:lstStyle/>
          <a:p>
            <a:r>
              <a:rPr lang="en-US" sz="2800" b="1" i="1" dirty="0"/>
              <a:t>SES Policy Update - Timeline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9789" y="1"/>
            <a:ext cx="9696919" cy="6857103"/>
          </a:xfrm>
          <a:prstGeom prst="rect">
            <a:avLst/>
          </a:prstGeom>
          <a:blipFill>
            <a:blip r:embed="rId2" cstate="print"/>
            <a:stretch>
              <a:fillRect/>
            </a:stretch>
          </a:blipFill>
        </p:spPr>
        <p:txBody>
          <a:bodyPr wrap="square" lIns="0" tIns="0" rIns="0" bIns="0" rtlCol="0"/>
          <a:lstStyle/>
          <a:p>
            <a:endParaRPr sz="2309"/>
          </a:p>
        </p:txBody>
      </p:sp>
      <p:sp>
        <p:nvSpPr>
          <p:cNvPr id="3" name="object 3"/>
          <p:cNvSpPr/>
          <p:nvPr/>
        </p:nvSpPr>
        <p:spPr>
          <a:xfrm>
            <a:off x="0" y="1740742"/>
            <a:ext cx="12192000" cy="5116622"/>
          </a:xfrm>
          <a:custGeom>
            <a:avLst/>
            <a:gdLst/>
            <a:ahLst/>
            <a:cxnLst/>
            <a:rect l="l" t="t" r="r" b="b"/>
            <a:pathLst>
              <a:path w="7560309" h="3989070">
                <a:moveTo>
                  <a:pt x="0" y="3988866"/>
                </a:moveTo>
                <a:lnTo>
                  <a:pt x="7560005" y="3988866"/>
                </a:lnTo>
                <a:lnTo>
                  <a:pt x="7560005" y="0"/>
                </a:lnTo>
                <a:lnTo>
                  <a:pt x="0" y="0"/>
                </a:lnTo>
                <a:lnTo>
                  <a:pt x="0" y="3988866"/>
                </a:lnTo>
                <a:close/>
              </a:path>
            </a:pathLst>
          </a:custGeom>
          <a:solidFill>
            <a:srgbClr val="231F20">
              <a:alpha val="19999"/>
            </a:srgbClr>
          </a:solidFill>
        </p:spPr>
        <p:txBody>
          <a:bodyPr wrap="square" lIns="0" tIns="0" rIns="0" bIns="0" rtlCol="0"/>
          <a:lstStyle/>
          <a:p>
            <a:endParaRPr sz="2309"/>
          </a:p>
        </p:txBody>
      </p:sp>
      <p:sp>
        <p:nvSpPr>
          <p:cNvPr id="4" name="object 4"/>
          <p:cNvSpPr/>
          <p:nvPr/>
        </p:nvSpPr>
        <p:spPr>
          <a:xfrm>
            <a:off x="1249789" y="6857103"/>
            <a:ext cx="9697308" cy="0"/>
          </a:xfrm>
          <a:custGeom>
            <a:avLst/>
            <a:gdLst/>
            <a:ahLst/>
            <a:cxnLst/>
            <a:rect l="l" t="t" r="r" b="b"/>
            <a:pathLst>
              <a:path w="7560309">
                <a:moveTo>
                  <a:pt x="7560005" y="0"/>
                </a:moveTo>
                <a:lnTo>
                  <a:pt x="0" y="0"/>
                </a:lnTo>
                <a:lnTo>
                  <a:pt x="7560005" y="0"/>
                </a:lnTo>
                <a:close/>
              </a:path>
            </a:pathLst>
          </a:custGeom>
          <a:solidFill>
            <a:srgbClr val="575B5C">
              <a:alpha val="19999"/>
            </a:srgbClr>
          </a:solidFill>
        </p:spPr>
        <p:txBody>
          <a:bodyPr wrap="square" lIns="0" tIns="0" rIns="0" bIns="0" rtlCol="0"/>
          <a:lstStyle/>
          <a:p>
            <a:endParaRPr sz="2309"/>
          </a:p>
        </p:txBody>
      </p:sp>
      <p:sp>
        <p:nvSpPr>
          <p:cNvPr id="5" name="object 5"/>
          <p:cNvSpPr/>
          <p:nvPr/>
        </p:nvSpPr>
        <p:spPr>
          <a:xfrm>
            <a:off x="1833255" y="2124986"/>
            <a:ext cx="1308883" cy="1308883"/>
          </a:xfrm>
          <a:custGeom>
            <a:avLst/>
            <a:gdLst/>
            <a:ahLst/>
            <a:cxnLst/>
            <a:rect l="l" t="t" r="r" b="b"/>
            <a:pathLst>
              <a:path w="1020444" h="1020444">
                <a:moveTo>
                  <a:pt x="509930" y="0"/>
                </a:moveTo>
                <a:lnTo>
                  <a:pt x="460821" y="2334"/>
                </a:lnTo>
                <a:lnTo>
                  <a:pt x="413032" y="9194"/>
                </a:lnTo>
                <a:lnTo>
                  <a:pt x="366778" y="20366"/>
                </a:lnTo>
                <a:lnTo>
                  <a:pt x="322272" y="35636"/>
                </a:lnTo>
                <a:lnTo>
                  <a:pt x="279728" y="54792"/>
                </a:lnTo>
                <a:lnTo>
                  <a:pt x="239359" y="77618"/>
                </a:lnTo>
                <a:lnTo>
                  <a:pt x="201379" y="103903"/>
                </a:lnTo>
                <a:lnTo>
                  <a:pt x="166002" y="133431"/>
                </a:lnTo>
                <a:lnTo>
                  <a:pt x="133441" y="165990"/>
                </a:lnTo>
                <a:lnTo>
                  <a:pt x="103911" y="201365"/>
                </a:lnTo>
                <a:lnTo>
                  <a:pt x="77625" y="239344"/>
                </a:lnTo>
                <a:lnTo>
                  <a:pt x="54797" y="279712"/>
                </a:lnTo>
                <a:lnTo>
                  <a:pt x="35640" y="322256"/>
                </a:lnTo>
                <a:lnTo>
                  <a:pt x="20368" y="366762"/>
                </a:lnTo>
                <a:lnTo>
                  <a:pt x="9194" y="413017"/>
                </a:lnTo>
                <a:lnTo>
                  <a:pt x="2334" y="460806"/>
                </a:lnTo>
                <a:lnTo>
                  <a:pt x="0" y="509917"/>
                </a:lnTo>
                <a:lnTo>
                  <a:pt x="2334" y="559026"/>
                </a:lnTo>
                <a:lnTo>
                  <a:pt x="9194" y="606814"/>
                </a:lnTo>
                <a:lnTo>
                  <a:pt x="20368" y="653068"/>
                </a:lnTo>
                <a:lnTo>
                  <a:pt x="35640" y="697573"/>
                </a:lnTo>
                <a:lnTo>
                  <a:pt x="54797" y="740117"/>
                </a:lnTo>
                <a:lnTo>
                  <a:pt x="77625" y="780485"/>
                </a:lnTo>
                <a:lnTo>
                  <a:pt x="103911" y="818464"/>
                </a:lnTo>
                <a:lnTo>
                  <a:pt x="133441" y="853839"/>
                </a:lnTo>
                <a:lnTo>
                  <a:pt x="166002" y="886399"/>
                </a:lnTo>
                <a:lnTo>
                  <a:pt x="201379" y="915928"/>
                </a:lnTo>
                <a:lnTo>
                  <a:pt x="239359" y="942213"/>
                </a:lnTo>
                <a:lnTo>
                  <a:pt x="279728" y="965040"/>
                </a:lnTo>
                <a:lnTo>
                  <a:pt x="322272" y="984197"/>
                </a:lnTo>
                <a:lnTo>
                  <a:pt x="366778" y="999468"/>
                </a:lnTo>
                <a:lnTo>
                  <a:pt x="413032" y="1010640"/>
                </a:lnTo>
                <a:lnTo>
                  <a:pt x="460821" y="1017501"/>
                </a:lnTo>
                <a:lnTo>
                  <a:pt x="509930" y="1019835"/>
                </a:lnTo>
                <a:lnTo>
                  <a:pt x="559037" y="1017501"/>
                </a:lnTo>
                <a:lnTo>
                  <a:pt x="606823" y="1010640"/>
                </a:lnTo>
                <a:lnTo>
                  <a:pt x="653076" y="999468"/>
                </a:lnTo>
                <a:lnTo>
                  <a:pt x="697581" y="984197"/>
                </a:lnTo>
                <a:lnTo>
                  <a:pt x="740124" y="965040"/>
                </a:lnTo>
                <a:lnTo>
                  <a:pt x="780492" y="942213"/>
                </a:lnTo>
                <a:lnTo>
                  <a:pt x="818471" y="915928"/>
                </a:lnTo>
                <a:lnTo>
                  <a:pt x="853847" y="886399"/>
                </a:lnTo>
                <a:lnTo>
                  <a:pt x="886407" y="853839"/>
                </a:lnTo>
                <a:lnTo>
                  <a:pt x="915937" y="818464"/>
                </a:lnTo>
                <a:lnTo>
                  <a:pt x="942223" y="780485"/>
                </a:lnTo>
                <a:lnTo>
                  <a:pt x="965051" y="740117"/>
                </a:lnTo>
                <a:lnTo>
                  <a:pt x="984208" y="697573"/>
                </a:lnTo>
                <a:lnTo>
                  <a:pt x="999480" y="653068"/>
                </a:lnTo>
                <a:lnTo>
                  <a:pt x="1010653" y="606814"/>
                </a:lnTo>
                <a:lnTo>
                  <a:pt x="1017513" y="559026"/>
                </a:lnTo>
                <a:lnTo>
                  <a:pt x="1019848" y="509917"/>
                </a:lnTo>
                <a:lnTo>
                  <a:pt x="1017513" y="460806"/>
                </a:lnTo>
                <a:lnTo>
                  <a:pt x="1010653" y="413017"/>
                </a:lnTo>
                <a:lnTo>
                  <a:pt x="999480" y="366762"/>
                </a:lnTo>
                <a:lnTo>
                  <a:pt x="984208" y="322256"/>
                </a:lnTo>
                <a:lnTo>
                  <a:pt x="965051" y="279712"/>
                </a:lnTo>
                <a:lnTo>
                  <a:pt x="942223" y="239344"/>
                </a:lnTo>
                <a:lnTo>
                  <a:pt x="915937" y="201365"/>
                </a:lnTo>
                <a:lnTo>
                  <a:pt x="886407" y="165990"/>
                </a:lnTo>
                <a:lnTo>
                  <a:pt x="853847" y="133431"/>
                </a:lnTo>
                <a:lnTo>
                  <a:pt x="818471" y="103903"/>
                </a:lnTo>
                <a:lnTo>
                  <a:pt x="780492" y="77618"/>
                </a:lnTo>
                <a:lnTo>
                  <a:pt x="740124" y="54792"/>
                </a:lnTo>
                <a:lnTo>
                  <a:pt x="697581" y="35636"/>
                </a:lnTo>
                <a:lnTo>
                  <a:pt x="653076" y="20366"/>
                </a:lnTo>
                <a:lnTo>
                  <a:pt x="606823" y="9194"/>
                </a:lnTo>
                <a:lnTo>
                  <a:pt x="559037" y="2334"/>
                </a:lnTo>
                <a:lnTo>
                  <a:pt x="509930" y="0"/>
                </a:lnTo>
                <a:close/>
              </a:path>
            </a:pathLst>
          </a:custGeom>
          <a:solidFill>
            <a:srgbClr val="002F6C"/>
          </a:solidFill>
        </p:spPr>
        <p:txBody>
          <a:bodyPr wrap="square" lIns="0" tIns="0" rIns="0" bIns="0" rtlCol="0"/>
          <a:lstStyle/>
          <a:p>
            <a:endParaRPr sz="2309"/>
          </a:p>
        </p:txBody>
      </p:sp>
      <p:sp>
        <p:nvSpPr>
          <p:cNvPr id="6" name="object 6"/>
          <p:cNvSpPr txBox="1"/>
          <p:nvPr/>
        </p:nvSpPr>
        <p:spPr>
          <a:xfrm>
            <a:off x="1954521" y="2338023"/>
            <a:ext cx="1068609" cy="723781"/>
          </a:xfrm>
          <a:prstGeom prst="rect">
            <a:avLst/>
          </a:prstGeom>
        </p:spPr>
        <p:txBody>
          <a:bodyPr vert="horz" wrap="square" lIns="0" tIns="14661" rIns="0" bIns="0" rtlCol="0">
            <a:spAutoFit/>
          </a:bodyPr>
          <a:lstStyle/>
          <a:p>
            <a:pPr marL="71677" marR="87153" indent="25250" algn="ctr">
              <a:lnSpc>
                <a:spcPct val="104500"/>
              </a:lnSpc>
              <a:spcBef>
                <a:spcPts val="115"/>
              </a:spcBef>
            </a:pPr>
            <a:r>
              <a:rPr sz="1090" spc="-19" dirty="0">
                <a:solidFill>
                  <a:srgbClr val="FFFFFF"/>
                </a:solidFill>
                <a:latin typeface="Arial Black"/>
                <a:cs typeface="Arial Black"/>
              </a:rPr>
              <a:t>SIGN</a:t>
            </a:r>
            <a:r>
              <a:rPr sz="1090" spc="-128" dirty="0">
                <a:solidFill>
                  <a:srgbClr val="FFFFFF"/>
                </a:solidFill>
                <a:latin typeface="Arial Black"/>
                <a:cs typeface="Arial Black"/>
              </a:rPr>
              <a:t>A</a:t>
            </a:r>
            <a:r>
              <a:rPr sz="1090" spc="-32" dirty="0">
                <a:solidFill>
                  <a:srgbClr val="FFFFFF"/>
                </a:solidFill>
                <a:latin typeface="Arial Black"/>
                <a:cs typeface="Arial Black"/>
              </a:rPr>
              <a:t>TURE  </a:t>
            </a:r>
            <a:r>
              <a:rPr sz="1090" dirty="0">
                <a:solidFill>
                  <a:srgbClr val="FFFFFF"/>
                </a:solidFill>
                <a:latin typeface="Arial Black"/>
                <a:cs typeface="Arial Black"/>
              </a:rPr>
              <a:t>BETWEEN  </a:t>
            </a:r>
            <a:r>
              <a:rPr sz="1090" spc="-90" dirty="0">
                <a:solidFill>
                  <a:srgbClr val="FFFFFF"/>
                </a:solidFill>
                <a:latin typeface="Arial Black"/>
                <a:cs typeface="Arial Black"/>
              </a:rPr>
              <a:t>01 </a:t>
            </a:r>
            <a:r>
              <a:rPr sz="1090" spc="-26" dirty="0">
                <a:solidFill>
                  <a:srgbClr val="FFFFFF"/>
                </a:solidFill>
                <a:latin typeface="Arial Black"/>
                <a:cs typeface="Arial Black"/>
              </a:rPr>
              <a:t>JAN</a:t>
            </a:r>
            <a:r>
              <a:rPr sz="1090" spc="-167" dirty="0">
                <a:solidFill>
                  <a:srgbClr val="FFFFFF"/>
                </a:solidFill>
                <a:latin typeface="Arial Black"/>
                <a:cs typeface="Arial Black"/>
              </a:rPr>
              <a:t> </a:t>
            </a:r>
            <a:r>
              <a:rPr sz="1090" spc="-51" dirty="0">
                <a:solidFill>
                  <a:srgbClr val="FFFFFF"/>
                </a:solidFill>
                <a:latin typeface="Arial Black"/>
                <a:cs typeface="Arial Black"/>
              </a:rPr>
              <a:t>2015</a:t>
            </a:r>
            <a:endParaRPr sz="1090">
              <a:latin typeface="Arial Black"/>
              <a:cs typeface="Arial Black"/>
            </a:endParaRPr>
          </a:p>
          <a:p>
            <a:pPr algn="ctr">
              <a:spcBef>
                <a:spcPts val="58"/>
              </a:spcBef>
            </a:pPr>
            <a:r>
              <a:rPr sz="1090" spc="51" dirty="0">
                <a:solidFill>
                  <a:srgbClr val="FFFFFF"/>
                </a:solidFill>
                <a:latin typeface="Arial Black"/>
                <a:cs typeface="Arial Black"/>
              </a:rPr>
              <a:t>– </a:t>
            </a:r>
            <a:r>
              <a:rPr sz="1090" spc="-135" dirty="0">
                <a:solidFill>
                  <a:srgbClr val="FFFFFF"/>
                </a:solidFill>
                <a:latin typeface="Arial Black"/>
                <a:cs typeface="Arial Black"/>
              </a:rPr>
              <a:t>31 </a:t>
            </a:r>
            <a:r>
              <a:rPr sz="1090" spc="-26" dirty="0">
                <a:solidFill>
                  <a:srgbClr val="FFFFFF"/>
                </a:solidFill>
                <a:latin typeface="Arial Black"/>
                <a:cs typeface="Arial Black"/>
              </a:rPr>
              <a:t>DEC</a:t>
            </a:r>
            <a:r>
              <a:rPr sz="1090" spc="-231" dirty="0">
                <a:solidFill>
                  <a:srgbClr val="FFFFFF"/>
                </a:solidFill>
                <a:latin typeface="Arial Black"/>
                <a:cs typeface="Arial Black"/>
              </a:rPr>
              <a:t> </a:t>
            </a:r>
            <a:r>
              <a:rPr sz="1090" spc="38" dirty="0">
                <a:solidFill>
                  <a:srgbClr val="FFFFFF"/>
                </a:solidFill>
                <a:latin typeface="Arial Black"/>
                <a:cs typeface="Arial Black"/>
              </a:rPr>
              <a:t>2020</a:t>
            </a:r>
            <a:endParaRPr sz="1090">
              <a:latin typeface="Arial Black"/>
              <a:cs typeface="Arial Black"/>
            </a:endParaRPr>
          </a:p>
        </p:txBody>
      </p:sp>
      <p:sp>
        <p:nvSpPr>
          <p:cNvPr id="7" name="object 7"/>
          <p:cNvSpPr/>
          <p:nvPr/>
        </p:nvSpPr>
        <p:spPr>
          <a:xfrm>
            <a:off x="1833255" y="3600515"/>
            <a:ext cx="1308883" cy="1308883"/>
          </a:xfrm>
          <a:custGeom>
            <a:avLst/>
            <a:gdLst/>
            <a:ahLst/>
            <a:cxnLst/>
            <a:rect l="l" t="t" r="r" b="b"/>
            <a:pathLst>
              <a:path w="1020444" h="1020445">
                <a:moveTo>
                  <a:pt x="509930" y="0"/>
                </a:moveTo>
                <a:lnTo>
                  <a:pt x="460821" y="2334"/>
                </a:lnTo>
                <a:lnTo>
                  <a:pt x="413032" y="9194"/>
                </a:lnTo>
                <a:lnTo>
                  <a:pt x="366778" y="20367"/>
                </a:lnTo>
                <a:lnTo>
                  <a:pt x="322272" y="35638"/>
                </a:lnTo>
                <a:lnTo>
                  <a:pt x="279728" y="54794"/>
                </a:lnTo>
                <a:lnTo>
                  <a:pt x="239359" y="77622"/>
                </a:lnTo>
                <a:lnTo>
                  <a:pt x="201379" y="103907"/>
                </a:lnTo>
                <a:lnTo>
                  <a:pt x="166002" y="133436"/>
                </a:lnTo>
                <a:lnTo>
                  <a:pt x="133441" y="165995"/>
                </a:lnTo>
                <a:lnTo>
                  <a:pt x="103911" y="201371"/>
                </a:lnTo>
                <a:lnTo>
                  <a:pt x="77625" y="239350"/>
                </a:lnTo>
                <a:lnTo>
                  <a:pt x="54797" y="279718"/>
                </a:lnTo>
                <a:lnTo>
                  <a:pt x="35640" y="322261"/>
                </a:lnTo>
                <a:lnTo>
                  <a:pt x="20368" y="366767"/>
                </a:lnTo>
                <a:lnTo>
                  <a:pt x="9194" y="413020"/>
                </a:lnTo>
                <a:lnTo>
                  <a:pt x="2334" y="460808"/>
                </a:lnTo>
                <a:lnTo>
                  <a:pt x="0" y="509917"/>
                </a:lnTo>
                <a:lnTo>
                  <a:pt x="2334" y="559028"/>
                </a:lnTo>
                <a:lnTo>
                  <a:pt x="9194" y="606818"/>
                </a:lnTo>
                <a:lnTo>
                  <a:pt x="20368" y="653072"/>
                </a:lnTo>
                <a:lnTo>
                  <a:pt x="35640" y="697578"/>
                </a:lnTo>
                <a:lnTo>
                  <a:pt x="54797" y="740122"/>
                </a:lnTo>
                <a:lnTo>
                  <a:pt x="77625" y="780490"/>
                </a:lnTo>
                <a:lnTo>
                  <a:pt x="103911" y="818469"/>
                </a:lnTo>
                <a:lnTo>
                  <a:pt x="133441" y="853844"/>
                </a:lnTo>
                <a:lnTo>
                  <a:pt x="166002" y="886403"/>
                </a:lnTo>
                <a:lnTo>
                  <a:pt x="201379" y="915932"/>
                </a:lnTo>
                <a:lnTo>
                  <a:pt x="239359" y="942216"/>
                </a:lnTo>
                <a:lnTo>
                  <a:pt x="279728" y="965043"/>
                </a:lnTo>
                <a:lnTo>
                  <a:pt x="322272" y="984198"/>
                </a:lnTo>
                <a:lnTo>
                  <a:pt x="366778" y="999469"/>
                </a:lnTo>
                <a:lnTo>
                  <a:pt x="413032" y="1010641"/>
                </a:lnTo>
                <a:lnTo>
                  <a:pt x="460821" y="1017501"/>
                </a:lnTo>
                <a:lnTo>
                  <a:pt x="509930" y="1019835"/>
                </a:lnTo>
                <a:lnTo>
                  <a:pt x="559037" y="1017501"/>
                </a:lnTo>
                <a:lnTo>
                  <a:pt x="606823" y="1010641"/>
                </a:lnTo>
                <a:lnTo>
                  <a:pt x="653076" y="999469"/>
                </a:lnTo>
                <a:lnTo>
                  <a:pt x="697581" y="984198"/>
                </a:lnTo>
                <a:lnTo>
                  <a:pt x="740124" y="965043"/>
                </a:lnTo>
                <a:lnTo>
                  <a:pt x="780492" y="942216"/>
                </a:lnTo>
                <a:lnTo>
                  <a:pt x="818471" y="915932"/>
                </a:lnTo>
                <a:lnTo>
                  <a:pt x="853847" y="886403"/>
                </a:lnTo>
                <a:lnTo>
                  <a:pt x="886407" y="853844"/>
                </a:lnTo>
                <a:lnTo>
                  <a:pt x="915937" y="818469"/>
                </a:lnTo>
                <a:lnTo>
                  <a:pt x="942223" y="780490"/>
                </a:lnTo>
                <a:lnTo>
                  <a:pt x="965051" y="740122"/>
                </a:lnTo>
                <a:lnTo>
                  <a:pt x="984208" y="697578"/>
                </a:lnTo>
                <a:lnTo>
                  <a:pt x="999480" y="653072"/>
                </a:lnTo>
                <a:lnTo>
                  <a:pt x="1010653" y="606818"/>
                </a:lnTo>
                <a:lnTo>
                  <a:pt x="1017513" y="559028"/>
                </a:lnTo>
                <a:lnTo>
                  <a:pt x="1019848" y="509917"/>
                </a:lnTo>
                <a:lnTo>
                  <a:pt x="1017513" y="460808"/>
                </a:lnTo>
                <a:lnTo>
                  <a:pt x="1010653" y="413020"/>
                </a:lnTo>
                <a:lnTo>
                  <a:pt x="999480" y="366767"/>
                </a:lnTo>
                <a:lnTo>
                  <a:pt x="984208" y="322261"/>
                </a:lnTo>
                <a:lnTo>
                  <a:pt x="965051" y="279718"/>
                </a:lnTo>
                <a:lnTo>
                  <a:pt x="942223" y="239350"/>
                </a:lnTo>
                <a:lnTo>
                  <a:pt x="915937" y="201371"/>
                </a:lnTo>
                <a:lnTo>
                  <a:pt x="886407" y="165995"/>
                </a:lnTo>
                <a:lnTo>
                  <a:pt x="853847" y="133436"/>
                </a:lnTo>
                <a:lnTo>
                  <a:pt x="818471" y="103907"/>
                </a:lnTo>
                <a:lnTo>
                  <a:pt x="780492" y="77622"/>
                </a:lnTo>
                <a:lnTo>
                  <a:pt x="740124" y="54794"/>
                </a:lnTo>
                <a:lnTo>
                  <a:pt x="697581" y="35638"/>
                </a:lnTo>
                <a:lnTo>
                  <a:pt x="653076" y="20367"/>
                </a:lnTo>
                <a:lnTo>
                  <a:pt x="606823" y="9194"/>
                </a:lnTo>
                <a:lnTo>
                  <a:pt x="559037" y="2334"/>
                </a:lnTo>
                <a:lnTo>
                  <a:pt x="509930" y="0"/>
                </a:lnTo>
                <a:close/>
              </a:path>
            </a:pathLst>
          </a:custGeom>
          <a:solidFill>
            <a:srgbClr val="002F6C"/>
          </a:solidFill>
        </p:spPr>
        <p:txBody>
          <a:bodyPr wrap="square" lIns="0" tIns="0" rIns="0" bIns="0" rtlCol="0"/>
          <a:lstStyle/>
          <a:p>
            <a:endParaRPr sz="2309"/>
          </a:p>
        </p:txBody>
      </p:sp>
      <p:sp>
        <p:nvSpPr>
          <p:cNvPr id="8" name="object 8"/>
          <p:cNvSpPr txBox="1"/>
          <p:nvPr/>
        </p:nvSpPr>
        <p:spPr>
          <a:xfrm>
            <a:off x="1976802" y="3870697"/>
            <a:ext cx="1024628" cy="723781"/>
          </a:xfrm>
          <a:prstGeom prst="rect">
            <a:avLst/>
          </a:prstGeom>
        </p:spPr>
        <p:txBody>
          <a:bodyPr vert="horz" wrap="square" lIns="0" tIns="14661" rIns="0" bIns="0" rtlCol="0">
            <a:spAutoFit/>
          </a:bodyPr>
          <a:lstStyle/>
          <a:p>
            <a:pPr marL="48871" marR="65161" indent="26064" algn="ctr">
              <a:lnSpc>
                <a:spcPct val="104500"/>
              </a:lnSpc>
              <a:spcBef>
                <a:spcPts val="115"/>
              </a:spcBef>
            </a:pPr>
            <a:r>
              <a:rPr sz="1090" spc="-19" dirty="0">
                <a:solidFill>
                  <a:srgbClr val="FFFFFF"/>
                </a:solidFill>
                <a:latin typeface="Arial Black"/>
                <a:cs typeface="Arial Black"/>
              </a:rPr>
              <a:t>SIGN</a:t>
            </a:r>
            <a:r>
              <a:rPr sz="1090" spc="-128" dirty="0">
                <a:solidFill>
                  <a:srgbClr val="FFFFFF"/>
                </a:solidFill>
                <a:latin typeface="Arial Black"/>
                <a:cs typeface="Arial Black"/>
              </a:rPr>
              <a:t>A</a:t>
            </a:r>
            <a:r>
              <a:rPr sz="1090" spc="-32" dirty="0">
                <a:solidFill>
                  <a:srgbClr val="FFFFFF"/>
                </a:solidFill>
                <a:latin typeface="Arial Black"/>
                <a:cs typeface="Arial Black"/>
              </a:rPr>
              <a:t>TURE  </a:t>
            </a:r>
            <a:r>
              <a:rPr sz="1090" dirty="0">
                <a:solidFill>
                  <a:srgbClr val="FFFFFF"/>
                </a:solidFill>
                <a:latin typeface="Arial Black"/>
                <a:cs typeface="Arial Black"/>
              </a:rPr>
              <a:t>BETWEEN  </a:t>
            </a:r>
            <a:r>
              <a:rPr sz="1090" spc="-90" dirty="0">
                <a:solidFill>
                  <a:srgbClr val="FFFFFF"/>
                </a:solidFill>
                <a:latin typeface="Arial Black"/>
                <a:cs typeface="Arial Black"/>
              </a:rPr>
              <a:t>01 </a:t>
            </a:r>
            <a:r>
              <a:rPr sz="1090" spc="-26" dirty="0">
                <a:solidFill>
                  <a:srgbClr val="FFFFFF"/>
                </a:solidFill>
                <a:latin typeface="Arial Black"/>
                <a:cs typeface="Arial Black"/>
              </a:rPr>
              <a:t>JAN</a:t>
            </a:r>
            <a:r>
              <a:rPr sz="1090" spc="-154" dirty="0">
                <a:solidFill>
                  <a:srgbClr val="FFFFFF"/>
                </a:solidFill>
                <a:latin typeface="Arial Black"/>
                <a:cs typeface="Arial Black"/>
              </a:rPr>
              <a:t> </a:t>
            </a:r>
            <a:r>
              <a:rPr sz="1090" spc="-51" dirty="0">
                <a:solidFill>
                  <a:srgbClr val="FFFFFF"/>
                </a:solidFill>
                <a:latin typeface="Arial Black"/>
                <a:cs typeface="Arial Black"/>
              </a:rPr>
              <a:t>2021</a:t>
            </a:r>
            <a:endParaRPr sz="1090">
              <a:latin typeface="Arial Black"/>
              <a:cs typeface="Arial Black"/>
            </a:endParaRPr>
          </a:p>
          <a:p>
            <a:pPr algn="ctr">
              <a:spcBef>
                <a:spcPts val="58"/>
              </a:spcBef>
            </a:pPr>
            <a:r>
              <a:rPr sz="1090" spc="51" dirty="0">
                <a:solidFill>
                  <a:srgbClr val="FFFFFF"/>
                </a:solidFill>
                <a:latin typeface="Arial Black"/>
                <a:cs typeface="Arial Black"/>
              </a:rPr>
              <a:t>– </a:t>
            </a:r>
            <a:r>
              <a:rPr sz="1090" spc="-135" dirty="0">
                <a:solidFill>
                  <a:srgbClr val="FFFFFF"/>
                </a:solidFill>
                <a:latin typeface="Arial Black"/>
                <a:cs typeface="Arial Black"/>
              </a:rPr>
              <a:t>31 </a:t>
            </a:r>
            <a:r>
              <a:rPr sz="1090" spc="-26" dirty="0">
                <a:solidFill>
                  <a:srgbClr val="FFFFFF"/>
                </a:solidFill>
                <a:latin typeface="Arial Black"/>
                <a:cs typeface="Arial Black"/>
              </a:rPr>
              <a:t>DEC</a:t>
            </a:r>
            <a:r>
              <a:rPr sz="1090" spc="-224" dirty="0">
                <a:solidFill>
                  <a:srgbClr val="FFFFFF"/>
                </a:solidFill>
                <a:latin typeface="Arial Black"/>
                <a:cs typeface="Arial Black"/>
              </a:rPr>
              <a:t> </a:t>
            </a:r>
            <a:r>
              <a:rPr sz="1090" spc="-51" dirty="0">
                <a:solidFill>
                  <a:srgbClr val="FFFFFF"/>
                </a:solidFill>
                <a:latin typeface="Arial Black"/>
                <a:cs typeface="Arial Black"/>
              </a:rPr>
              <a:t>2021</a:t>
            </a:r>
            <a:endParaRPr sz="1090">
              <a:latin typeface="Arial Black"/>
              <a:cs typeface="Arial Black"/>
            </a:endParaRPr>
          </a:p>
        </p:txBody>
      </p:sp>
      <p:sp>
        <p:nvSpPr>
          <p:cNvPr id="9" name="object 9"/>
          <p:cNvSpPr/>
          <p:nvPr/>
        </p:nvSpPr>
        <p:spPr>
          <a:xfrm>
            <a:off x="1833255" y="5050902"/>
            <a:ext cx="1308883" cy="1308883"/>
          </a:xfrm>
          <a:custGeom>
            <a:avLst/>
            <a:gdLst/>
            <a:ahLst/>
            <a:cxnLst/>
            <a:rect l="l" t="t" r="r" b="b"/>
            <a:pathLst>
              <a:path w="1020444" h="1020445">
                <a:moveTo>
                  <a:pt x="509930" y="0"/>
                </a:moveTo>
                <a:lnTo>
                  <a:pt x="460821" y="2334"/>
                </a:lnTo>
                <a:lnTo>
                  <a:pt x="413032" y="9194"/>
                </a:lnTo>
                <a:lnTo>
                  <a:pt x="366778" y="20367"/>
                </a:lnTo>
                <a:lnTo>
                  <a:pt x="322272" y="35638"/>
                </a:lnTo>
                <a:lnTo>
                  <a:pt x="279728" y="54794"/>
                </a:lnTo>
                <a:lnTo>
                  <a:pt x="239359" y="77622"/>
                </a:lnTo>
                <a:lnTo>
                  <a:pt x="201379" y="103907"/>
                </a:lnTo>
                <a:lnTo>
                  <a:pt x="166002" y="133436"/>
                </a:lnTo>
                <a:lnTo>
                  <a:pt x="133441" y="165995"/>
                </a:lnTo>
                <a:lnTo>
                  <a:pt x="103911" y="201371"/>
                </a:lnTo>
                <a:lnTo>
                  <a:pt x="77625" y="239350"/>
                </a:lnTo>
                <a:lnTo>
                  <a:pt x="54797" y="279718"/>
                </a:lnTo>
                <a:lnTo>
                  <a:pt x="35640" y="322261"/>
                </a:lnTo>
                <a:lnTo>
                  <a:pt x="20368" y="366767"/>
                </a:lnTo>
                <a:lnTo>
                  <a:pt x="9194" y="413020"/>
                </a:lnTo>
                <a:lnTo>
                  <a:pt x="2334" y="460808"/>
                </a:lnTo>
                <a:lnTo>
                  <a:pt x="0" y="509917"/>
                </a:lnTo>
                <a:lnTo>
                  <a:pt x="2334" y="559026"/>
                </a:lnTo>
                <a:lnTo>
                  <a:pt x="9194" y="606814"/>
                </a:lnTo>
                <a:lnTo>
                  <a:pt x="20368" y="653068"/>
                </a:lnTo>
                <a:lnTo>
                  <a:pt x="35640" y="697573"/>
                </a:lnTo>
                <a:lnTo>
                  <a:pt x="54797" y="740117"/>
                </a:lnTo>
                <a:lnTo>
                  <a:pt x="77625" y="780485"/>
                </a:lnTo>
                <a:lnTo>
                  <a:pt x="103911" y="818464"/>
                </a:lnTo>
                <a:lnTo>
                  <a:pt x="133441" y="853839"/>
                </a:lnTo>
                <a:lnTo>
                  <a:pt x="166002" y="886399"/>
                </a:lnTo>
                <a:lnTo>
                  <a:pt x="201379" y="915928"/>
                </a:lnTo>
                <a:lnTo>
                  <a:pt x="239359" y="942213"/>
                </a:lnTo>
                <a:lnTo>
                  <a:pt x="279728" y="965040"/>
                </a:lnTo>
                <a:lnTo>
                  <a:pt x="322272" y="984197"/>
                </a:lnTo>
                <a:lnTo>
                  <a:pt x="366778" y="999468"/>
                </a:lnTo>
                <a:lnTo>
                  <a:pt x="413032" y="1010640"/>
                </a:lnTo>
                <a:lnTo>
                  <a:pt x="460821" y="1017501"/>
                </a:lnTo>
                <a:lnTo>
                  <a:pt x="509930" y="1019835"/>
                </a:lnTo>
                <a:lnTo>
                  <a:pt x="559037" y="1017501"/>
                </a:lnTo>
                <a:lnTo>
                  <a:pt x="606823" y="1010640"/>
                </a:lnTo>
                <a:lnTo>
                  <a:pt x="653076" y="999468"/>
                </a:lnTo>
                <a:lnTo>
                  <a:pt x="697581" y="984197"/>
                </a:lnTo>
                <a:lnTo>
                  <a:pt x="740124" y="965040"/>
                </a:lnTo>
                <a:lnTo>
                  <a:pt x="780492" y="942213"/>
                </a:lnTo>
                <a:lnTo>
                  <a:pt x="818471" y="915928"/>
                </a:lnTo>
                <a:lnTo>
                  <a:pt x="853847" y="886399"/>
                </a:lnTo>
                <a:lnTo>
                  <a:pt x="886407" y="853839"/>
                </a:lnTo>
                <a:lnTo>
                  <a:pt x="915937" y="818464"/>
                </a:lnTo>
                <a:lnTo>
                  <a:pt x="942223" y="780485"/>
                </a:lnTo>
                <a:lnTo>
                  <a:pt x="965051" y="740117"/>
                </a:lnTo>
                <a:lnTo>
                  <a:pt x="984208" y="697573"/>
                </a:lnTo>
                <a:lnTo>
                  <a:pt x="999480" y="653068"/>
                </a:lnTo>
                <a:lnTo>
                  <a:pt x="1010653" y="606814"/>
                </a:lnTo>
                <a:lnTo>
                  <a:pt x="1017513" y="559026"/>
                </a:lnTo>
                <a:lnTo>
                  <a:pt x="1019848" y="509917"/>
                </a:lnTo>
                <a:lnTo>
                  <a:pt x="1017513" y="460808"/>
                </a:lnTo>
                <a:lnTo>
                  <a:pt x="1010653" y="413020"/>
                </a:lnTo>
                <a:lnTo>
                  <a:pt x="999480" y="366767"/>
                </a:lnTo>
                <a:lnTo>
                  <a:pt x="984208" y="322261"/>
                </a:lnTo>
                <a:lnTo>
                  <a:pt x="965051" y="279718"/>
                </a:lnTo>
                <a:lnTo>
                  <a:pt x="942223" y="239350"/>
                </a:lnTo>
                <a:lnTo>
                  <a:pt x="915937" y="201371"/>
                </a:lnTo>
                <a:lnTo>
                  <a:pt x="886407" y="165995"/>
                </a:lnTo>
                <a:lnTo>
                  <a:pt x="853847" y="133436"/>
                </a:lnTo>
                <a:lnTo>
                  <a:pt x="818471" y="103907"/>
                </a:lnTo>
                <a:lnTo>
                  <a:pt x="780492" y="77622"/>
                </a:lnTo>
                <a:lnTo>
                  <a:pt x="740124" y="54794"/>
                </a:lnTo>
                <a:lnTo>
                  <a:pt x="697581" y="35638"/>
                </a:lnTo>
                <a:lnTo>
                  <a:pt x="653076" y="20367"/>
                </a:lnTo>
                <a:lnTo>
                  <a:pt x="606823" y="9194"/>
                </a:lnTo>
                <a:lnTo>
                  <a:pt x="559037" y="2334"/>
                </a:lnTo>
                <a:lnTo>
                  <a:pt x="509930" y="0"/>
                </a:lnTo>
                <a:close/>
              </a:path>
            </a:pathLst>
          </a:custGeom>
          <a:solidFill>
            <a:srgbClr val="002F6C"/>
          </a:solidFill>
        </p:spPr>
        <p:txBody>
          <a:bodyPr wrap="square" lIns="0" tIns="0" rIns="0" bIns="0" rtlCol="0"/>
          <a:lstStyle/>
          <a:p>
            <a:endParaRPr sz="2309"/>
          </a:p>
        </p:txBody>
      </p:sp>
      <p:sp>
        <p:nvSpPr>
          <p:cNvPr id="10" name="object 10"/>
          <p:cNvSpPr txBox="1"/>
          <p:nvPr/>
        </p:nvSpPr>
        <p:spPr>
          <a:xfrm>
            <a:off x="2013264" y="5410539"/>
            <a:ext cx="951324" cy="536037"/>
          </a:xfrm>
          <a:prstGeom prst="rect">
            <a:avLst/>
          </a:prstGeom>
        </p:spPr>
        <p:txBody>
          <a:bodyPr vert="horz" wrap="square" lIns="0" tIns="14661" rIns="0" bIns="0" rtlCol="0">
            <a:spAutoFit/>
          </a:bodyPr>
          <a:lstStyle/>
          <a:p>
            <a:pPr marL="16290" marR="6516" indent="4073" algn="just">
              <a:lnSpc>
                <a:spcPct val="104500"/>
              </a:lnSpc>
              <a:spcBef>
                <a:spcPts val="115"/>
              </a:spcBef>
            </a:pPr>
            <a:r>
              <a:rPr sz="1090" spc="-38" dirty="0">
                <a:solidFill>
                  <a:srgbClr val="FFFFFF"/>
                </a:solidFill>
                <a:latin typeface="Arial Black"/>
                <a:cs typeface="Arial Black"/>
              </a:rPr>
              <a:t>SIGNATURE  </a:t>
            </a:r>
            <a:r>
              <a:rPr sz="1090" spc="13" dirty="0">
                <a:solidFill>
                  <a:srgbClr val="FFFFFF"/>
                </a:solidFill>
                <a:latin typeface="Arial Black"/>
                <a:cs typeface="Arial Black"/>
              </a:rPr>
              <a:t>ON/AFTER  </a:t>
            </a:r>
            <a:r>
              <a:rPr sz="1090" spc="-90" dirty="0">
                <a:solidFill>
                  <a:srgbClr val="FFFFFF"/>
                </a:solidFill>
                <a:latin typeface="Arial Black"/>
                <a:cs typeface="Arial Black"/>
              </a:rPr>
              <a:t>01 </a:t>
            </a:r>
            <a:r>
              <a:rPr sz="1090" spc="-26" dirty="0">
                <a:solidFill>
                  <a:srgbClr val="FFFFFF"/>
                </a:solidFill>
                <a:latin typeface="Arial Black"/>
                <a:cs typeface="Arial Black"/>
              </a:rPr>
              <a:t>JAN</a:t>
            </a:r>
            <a:r>
              <a:rPr sz="1090" spc="-160" dirty="0">
                <a:solidFill>
                  <a:srgbClr val="FFFFFF"/>
                </a:solidFill>
                <a:latin typeface="Arial Black"/>
                <a:cs typeface="Arial Black"/>
              </a:rPr>
              <a:t> </a:t>
            </a:r>
            <a:r>
              <a:rPr sz="1090" spc="6" dirty="0">
                <a:solidFill>
                  <a:srgbClr val="FFFFFF"/>
                </a:solidFill>
                <a:latin typeface="Arial Black"/>
                <a:cs typeface="Arial Black"/>
              </a:rPr>
              <a:t>2022</a:t>
            </a:r>
            <a:endParaRPr sz="1090">
              <a:latin typeface="Arial Black"/>
              <a:cs typeface="Arial Black"/>
            </a:endParaRPr>
          </a:p>
        </p:txBody>
      </p:sp>
      <p:sp>
        <p:nvSpPr>
          <p:cNvPr id="11" name="object 11"/>
          <p:cNvSpPr/>
          <p:nvPr/>
        </p:nvSpPr>
        <p:spPr>
          <a:xfrm>
            <a:off x="10187098" y="3417370"/>
            <a:ext cx="0" cy="469960"/>
          </a:xfrm>
          <a:custGeom>
            <a:avLst/>
            <a:gdLst/>
            <a:ahLst/>
            <a:cxnLst/>
            <a:rect l="l" t="t" r="r" b="b"/>
            <a:pathLst>
              <a:path h="366394">
                <a:moveTo>
                  <a:pt x="0" y="366229"/>
                </a:moveTo>
                <a:lnTo>
                  <a:pt x="0" y="0"/>
                </a:lnTo>
              </a:path>
            </a:pathLst>
          </a:custGeom>
          <a:ln w="12700">
            <a:solidFill>
              <a:srgbClr val="A7A9AC"/>
            </a:solidFill>
            <a:prstDash val="dash"/>
          </a:ln>
        </p:spPr>
        <p:txBody>
          <a:bodyPr wrap="square" lIns="0" tIns="0" rIns="0" bIns="0" rtlCol="0"/>
          <a:lstStyle/>
          <a:p>
            <a:endParaRPr sz="2309"/>
          </a:p>
        </p:txBody>
      </p:sp>
      <p:sp>
        <p:nvSpPr>
          <p:cNvPr id="12" name="object 12"/>
          <p:cNvSpPr/>
          <p:nvPr/>
        </p:nvSpPr>
        <p:spPr>
          <a:xfrm>
            <a:off x="10187098" y="2195098"/>
            <a:ext cx="0" cy="1038474"/>
          </a:xfrm>
          <a:custGeom>
            <a:avLst/>
            <a:gdLst/>
            <a:ahLst/>
            <a:cxnLst/>
            <a:rect l="l" t="t" r="r" b="b"/>
            <a:pathLst>
              <a:path h="809625">
                <a:moveTo>
                  <a:pt x="0" y="809117"/>
                </a:moveTo>
                <a:lnTo>
                  <a:pt x="0" y="0"/>
                </a:lnTo>
              </a:path>
            </a:pathLst>
          </a:custGeom>
          <a:ln w="12700">
            <a:solidFill>
              <a:srgbClr val="A7A9AC"/>
            </a:solidFill>
            <a:prstDash val="dash"/>
          </a:ln>
        </p:spPr>
        <p:txBody>
          <a:bodyPr wrap="square" lIns="0" tIns="0" rIns="0" bIns="0" rtlCol="0"/>
          <a:lstStyle/>
          <a:p>
            <a:endParaRPr sz="2309"/>
          </a:p>
        </p:txBody>
      </p:sp>
      <p:sp>
        <p:nvSpPr>
          <p:cNvPr id="13" name="object 13"/>
          <p:cNvSpPr/>
          <p:nvPr/>
        </p:nvSpPr>
        <p:spPr>
          <a:xfrm>
            <a:off x="10187098" y="3990362"/>
            <a:ext cx="0" cy="469960"/>
          </a:xfrm>
          <a:custGeom>
            <a:avLst/>
            <a:gdLst/>
            <a:ahLst/>
            <a:cxnLst/>
            <a:rect l="l" t="t" r="r" b="b"/>
            <a:pathLst>
              <a:path h="366395">
                <a:moveTo>
                  <a:pt x="0" y="366217"/>
                </a:moveTo>
                <a:lnTo>
                  <a:pt x="0" y="0"/>
                </a:lnTo>
              </a:path>
            </a:pathLst>
          </a:custGeom>
          <a:ln w="12700">
            <a:solidFill>
              <a:srgbClr val="A7A9AC"/>
            </a:solidFill>
            <a:prstDash val="dash"/>
          </a:ln>
        </p:spPr>
        <p:txBody>
          <a:bodyPr wrap="square" lIns="0" tIns="0" rIns="0" bIns="0" rtlCol="0"/>
          <a:lstStyle/>
          <a:p>
            <a:endParaRPr sz="2309"/>
          </a:p>
        </p:txBody>
      </p:sp>
      <p:sp>
        <p:nvSpPr>
          <p:cNvPr id="14" name="object 14"/>
          <p:cNvSpPr/>
          <p:nvPr/>
        </p:nvSpPr>
        <p:spPr>
          <a:xfrm>
            <a:off x="10187098" y="4579613"/>
            <a:ext cx="0" cy="469960"/>
          </a:xfrm>
          <a:custGeom>
            <a:avLst/>
            <a:gdLst/>
            <a:ahLst/>
            <a:cxnLst/>
            <a:rect l="l" t="t" r="r" b="b"/>
            <a:pathLst>
              <a:path h="366395">
                <a:moveTo>
                  <a:pt x="0" y="366229"/>
                </a:moveTo>
                <a:lnTo>
                  <a:pt x="0" y="0"/>
                </a:lnTo>
              </a:path>
            </a:pathLst>
          </a:custGeom>
          <a:ln w="12700">
            <a:solidFill>
              <a:srgbClr val="A7A9AC"/>
            </a:solidFill>
            <a:prstDash val="dash"/>
          </a:ln>
        </p:spPr>
        <p:txBody>
          <a:bodyPr wrap="square" lIns="0" tIns="0" rIns="0" bIns="0" rtlCol="0"/>
          <a:lstStyle/>
          <a:p>
            <a:endParaRPr sz="2309"/>
          </a:p>
        </p:txBody>
      </p:sp>
      <p:grpSp>
        <p:nvGrpSpPr>
          <p:cNvPr id="15" name="object 15"/>
          <p:cNvGrpSpPr/>
          <p:nvPr/>
        </p:nvGrpSpPr>
        <p:grpSpPr>
          <a:xfrm>
            <a:off x="5821143" y="3412694"/>
            <a:ext cx="4263852" cy="476476"/>
            <a:chOff x="3563963" y="2660637"/>
            <a:chExt cx="3324225" cy="371475"/>
          </a:xfrm>
        </p:grpSpPr>
        <p:sp>
          <p:nvSpPr>
            <p:cNvPr id="16" name="object 16"/>
            <p:cNvSpPr/>
            <p:nvPr/>
          </p:nvSpPr>
          <p:spPr>
            <a:xfrm>
              <a:off x="3565550" y="2662224"/>
              <a:ext cx="3321050" cy="368300"/>
            </a:xfrm>
            <a:custGeom>
              <a:avLst/>
              <a:gdLst/>
              <a:ahLst/>
              <a:cxnLst/>
              <a:rect l="l" t="t" r="r" b="b"/>
              <a:pathLst>
                <a:path w="3321050" h="368300">
                  <a:moveTo>
                    <a:pt x="3320745" y="0"/>
                  </a:moveTo>
                  <a:lnTo>
                    <a:pt x="320662" y="0"/>
                  </a:lnTo>
                  <a:lnTo>
                    <a:pt x="320662" y="121602"/>
                  </a:lnTo>
                  <a:lnTo>
                    <a:pt x="0" y="167500"/>
                  </a:lnTo>
                  <a:lnTo>
                    <a:pt x="320662" y="221094"/>
                  </a:lnTo>
                  <a:lnTo>
                    <a:pt x="320662" y="368287"/>
                  </a:lnTo>
                  <a:lnTo>
                    <a:pt x="3320745" y="368287"/>
                  </a:lnTo>
                  <a:lnTo>
                    <a:pt x="3320745" y="0"/>
                  </a:lnTo>
                  <a:close/>
                </a:path>
              </a:pathLst>
            </a:custGeom>
            <a:solidFill>
              <a:srgbClr val="F1F2F2"/>
            </a:solidFill>
          </p:spPr>
          <p:txBody>
            <a:bodyPr wrap="square" lIns="0" tIns="0" rIns="0" bIns="0" rtlCol="0"/>
            <a:lstStyle/>
            <a:p>
              <a:endParaRPr sz="2309"/>
            </a:p>
          </p:txBody>
        </p:sp>
        <p:sp>
          <p:nvSpPr>
            <p:cNvPr id="17" name="object 17"/>
            <p:cNvSpPr/>
            <p:nvPr/>
          </p:nvSpPr>
          <p:spPr>
            <a:xfrm>
              <a:off x="3565550" y="2662224"/>
              <a:ext cx="3321050" cy="368300"/>
            </a:xfrm>
            <a:custGeom>
              <a:avLst/>
              <a:gdLst/>
              <a:ahLst/>
              <a:cxnLst/>
              <a:rect l="l" t="t" r="r" b="b"/>
              <a:pathLst>
                <a:path w="3321050" h="368300">
                  <a:moveTo>
                    <a:pt x="0" y="167500"/>
                  </a:moveTo>
                  <a:lnTo>
                    <a:pt x="320662" y="221094"/>
                  </a:lnTo>
                  <a:lnTo>
                    <a:pt x="320662" y="368287"/>
                  </a:lnTo>
                  <a:lnTo>
                    <a:pt x="3320745" y="368287"/>
                  </a:lnTo>
                  <a:lnTo>
                    <a:pt x="3320745" y="0"/>
                  </a:lnTo>
                  <a:lnTo>
                    <a:pt x="320662" y="0"/>
                  </a:lnTo>
                  <a:lnTo>
                    <a:pt x="320662" y="121602"/>
                  </a:lnTo>
                  <a:lnTo>
                    <a:pt x="0" y="167500"/>
                  </a:lnTo>
                  <a:close/>
                </a:path>
              </a:pathLst>
            </a:custGeom>
            <a:ln w="3175">
              <a:solidFill>
                <a:srgbClr val="808285"/>
              </a:solidFill>
            </a:ln>
          </p:spPr>
          <p:txBody>
            <a:bodyPr wrap="square" lIns="0" tIns="0" rIns="0" bIns="0" rtlCol="0"/>
            <a:lstStyle/>
            <a:p>
              <a:endParaRPr sz="2309"/>
            </a:p>
          </p:txBody>
        </p:sp>
      </p:grpSp>
      <p:sp>
        <p:nvSpPr>
          <p:cNvPr id="18" name="object 18"/>
          <p:cNvSpPr txBox="1"/>
          <p:nvPr/>
        </p:nvSpPr>
        <p:spPr>
          <a:xfrm>
            <a:off x="6440741" y="3475115"/>
            <a:ext cx="3148001" cy="299246"/>
          </a:xfrm>
          <a:prstGeom prst="rect">
            <a:avLst/>
          </a:prstGeom>
        </p:spPr>
        <p:txBody>
          <a:bodyPr vert="horz" wrap="square" lIns="0" tIns="42352" rIns="0" bIns="0" rtlCol="0">
            <a:spAutoFit/>
          </a:bodyPr>
          <a:lstStyle/>
          <a:p>
            <a:pPr marL="16290" marR="6516">
              <a:lnSpc>
                <a:spcPts val="1026"/>
              </a:lnSpc>
              <a:spcBef>
                <a:spcPts val="332"/>
              </a:spcBef>
            </a:pPr>
            <a:r>
              <a:rPr sz="1026" spc="-6" dirty="0">
                <a:solidFill>
                  <a:srgbClr val="002F6C"/>
                </a:solidFill>
                <a:latin typeface="Verdana"/>
                <a:cs typeface="Verdana"/>
              </a:rPr>
              <a:t>Should</a:t>
            </a:r>
            <a:r>
              <a:rPr sz="1026" spc="-64" dirty="0">
                <a:solidFill>
                  <a:srgbClr val="002F6C"/>
                </a:solidFill>
                <a:latin typeface="Verdana"/>
                <a:cs typeface="Verdana"/>
              </a:rPr>
              <a:t> </a:t>
            </a:r>
            <a:r>
              <a:rPr sz="1026" spc="-13" dirty="0">
                <a:solidFill>
                  <a:srgbClr val="002F6C"/>
                </a:solidFill>
                <a:latin typeface="Verdana"/>
                <a:cs typeface="Verdana"/>
              </a:rPr>
              <a:t>this</a:t>
            </a:r>
            <a:r>
              <a:rPr sz="1026" spc="-58" dirty="0">
                <a:solidFill>
                  <a:srgbClr val="002F6C"/>
                </a:solidFill>
                <a:latin typeface="Verdana"/>
                <a:cs typeface="Verdana"/>
              </a:rPr>
              <a:t> </a:t>
            </a:r>
            <a:r>
              <a:rPr sz="1026" spc="13" dirty="0">
                <a:solidFill>
                  <a:srgbClr val="002F6C"/>
                </a:solidFill>
                <a:latin typeface="Verdana"/>
                <a:cs typeface="Verdana"/>
              </a:rPr>
              <a:t>be</a:t>
            </a:r>
            <a:r>
              <a:rPr sz="1026" spc="-58" dirty="0">
                <a:solidFill>
                  <a:srgbClr val="002F6C"/>
                </a:solidFill>
                <a:latin typeface="Verdana"/>
                <a:cs typeface="Verdana"/>
              </a:rPr>
              <a:t> </a:t>
            </a:r>
            <a:r>
              <a:rPr sz="1026" spc="-6" dirty="0">
                <a:solidFill>
                  <a:srgbClr val="002F6C"/>
                </a:solidFill>
                <a:latin typeface="Verdana"/>
                <a:cs typeface="Verdana"/>
              </a:rPr>
              <a:t>the</a:t>
            </a:r>
            <a:r>
              <a:rPr sz="1026" spc="-58" dirty="0">
                <a:solidFill>
                  <a:srgbClr val="002F6C"/>
                </a:solidFill>
                <a:latin typeface="Verdana"/>
                <a:cs typeface="Verdana"/>
              </a:rPr>
              <a:t> </a:t>
            </a:r>
            <a:r>
              <a:rPr sz="1026" spc="-71" dirty="0">
                <a:solidFill>
                  <a:srgbClr val="002F6C"/>
                </a:solidFill>
                <a:latin typeface="Verdana"/>
                <a:cs typeface="Verdana"/>
              </a:rPr>
              <a:t>2015</a:t>
            </a:r>
            <a:r>
              <a:rPr sz="1026" spc="-58" dirty="0">
                <a:solidFill>
                  <a:srgbClr val="002F6C"/>
                </a:solidFill>
                <a:latin typeface="Verdana"/>
                <a:cs typeface="Verdana"/>
              </a:rPr>
              <a:t> </a:t>
            </a:r>
            <a:r>
              <a:rPr sz="1026" dirty="0">
                <a:solidFill>
                  <a:srgbClr val="002F6C"/>
                </a:solidFill>
                <a:latin typeface="Verdana"/>
                <a:cs typeface="Verdana"/>
              </a:rPr>
              <a:t>SESP</a:t>
            </a:r>
            <a:r>
              <a:rPr sz="1026" spc="-58" dirty="0">
                <a:solidFill>
                  <a:srgbClr val="002F6C"/>
                </a:solidFill>
                <a:latin typeface="Verdana"/>
                <a:cs typeface="Verdana"/>
              </a:rPr>
              <a:t> </a:t>
            </a:r>
            <a:r>
              <a:rPr sz="1026" spc="-13" dirty="0">
                <a:solidFill>
                  <a:srgbClr val="002F6C"/>
                </a:solidFill>
                <a:latin typeface="Verdana"/>
                <a:cs typeface="Verdana"/>
              </a:rPr>
              <a:t>this</a:t>
            </a:r>
            <a:r>
              <a:rPr sz="1026" spc="-58" dirty="0">
                <a:solidFill>
                  <a:srgbClr val="002F6C"/>
                </a:solidFill>
                <a:latin typeface="Verdana"/>
                <a:cs typeface="Verdana"/>
              </a:rPr>
              <a:t> </a:t>
            </a:r>
            <a:r>
              <a:rPr sz="1026" dirty="0">
                <a:solidFill>
                  <a:srgbClr val="002F6C"/>
                </a:solidFill>
                <a:latin typeface="Verdana"/>
                <a:cs typeface="Verdana"/>
              </a:rPr>
              <a:t>project</a:t>
            </a:r>
            <a:r>
              <a:rPr sz="1026" spc="-58" dirty="0">
                <a:solidFill>
                  <a:srgbClr val="002F6C"/>
                </a:solidFill>
                <a:latin typeface="Verdana"/>
                <a:cs typeface="Verdana"/>
              </a:rPr>
              <a:t> </a:t>
            </a:r>
            <a:r>
              <a:rPr sz="1026" dirty="0">
                <a:solidFill>
                  <a:srgbClr val="002F6C"/>
                </a:solidFill>
                <a:latin typeface="Verdana"/>
                <a:cs typeface="Verdana"/>
              </a:rPr>
              <a:t>will</a:t>
            </a:r>
            <a:r>
              <a:rPr sz="1026" spc="-58" dirty="0">
                <a:solidFill>
                  <a:srgbClr val="002F6C"/>
                </a:solidFill>
                <a:latin typeface="Verdana"/>
                <a:cs typeface="Verdana"/>
              </a:rPr>
              <a:t> </a:t>
            </a:r>
            <a:r>
              <a:rPr sz="1026" spc="13" dirty="0">
                <a:solidFill>
                  <a:srgbClr val="002F6C"/>
                </a:solidFill>
                <a:latin typeface="Verdana"/>
                <a:cs typeface="Verdana"/>
              </a:rPr>
              <a:t>be  </a:t>
            </a:r>
            <a:r>
              <a:rPr sz="1026" spc="-19" dirty="0">
                <a:solidFill>
                  <a:srgbClr val="002F6C"/>
                </a:solidFill>
                <a:latin typeface="Verdana"/>
                <a:cs typeface="Verdana"/>
              </a:rPr>
              <a:t>assessed </a:t>
            </a:r>
            <a:r>
              <a:rPr sz="1026" spc="-13" dirty="0">
                <a:solidFill>
                  <a:srgbClr val="002F6C"/>
                </a:solidFill>
                <a:latin typeface="Verdana"/>
                <a:cs typeface="Verdana"/>
              </a:rPr>
              <a:t>against </a:t>
            </a:r>
            <a:r>
              <a:rPr sz="1026" spc="-6" dirty="0">
                <a:solidFill>
                  <a:srgbClr val="002F6C"/>
                </a:solidFill>
                <a:latin typeface="Verdana"/>
                <a:cs typeface="Verdana"/>
              </a:rPr>
              <a:t>the </a:t>
            </a:r>
            <a:r>
              <a:rPr sz="1026" spc="-71" dirty="0">
                <a:solidFill>
                  <a:srgbClr val="002F6C"/>
                </a:solidFill>
                <a:latin typeface="Verdana"/>
                <a:cs typeface="Verdana"/>
              </a:rPr>
              <a:t>2015 </a:t>
            </a:r>
            <a:r>
              <a:rPr sz="1026" spc="-19" dirty="0">
                <a:solidFill>
                  <a:srgbClr val="002F6C"/>
                </a:solidFill>
                <a:latin typeface="Verdana"/>
                <a:cs typeface="Verdana"/>
              </a:rPr>
              <a:t>SES</a:t>
            </a:r>
            <a:r>
              <a:rPr sz="1026" spc="-180" dirty="0">
                <a:solidFill>
                  <a:srgbClr val="002F6C"/>
                </a:solidFill>
                <a:latin typeface="Verdana"/>
                <a:cs typeface="Verdana"/>
              </a:rPr>
              <a:t> </a:t>
            </a:r>
            <a:r>
              <a:rPr sz="1026" spc="-19" dirty="0">
                <a:solidFill>
                  <a:srgbClr val="002F6C"/>
                </a:solidFill>
                <a:latin typeface="Verdana"/>
                <a:cs typeface="Verdana"/>
              </a:rPr>
              <a:t>policy.</a:t>
            </a:r>
            <a:endParaRPr sz="1026">
              <a:latin typeface="Verdana"/>
              <a:cs typeface="Verdana"/>
            </a:endParaRPr>
          </a:p>
        </p:txBody>
      </p:sp>
      <p:grpSp>
        <p:nvGrpSpPr>
          <p:cNvPr id="19" name="object 19"/>
          <p:cNvGrpSpPr/>
          <p:nvPr/>
        </p:nvGrpSpPr>
        <p:grpSpPr>
          <a:xfrm>
            <a:off x="5821143" y="3987007"/>
            <a:ext cx="4263852" cy="476476"/>
            <a:chOff x="3563963" y="3108388"/>
            <a:chExt cx="3324225" cy="371475"/>
          </a:xfrm>
        </p:grpSpPr>
        <p:sp>
          <p:nvSpPr>
            <p:cNvPr id="20" name="object 20"/>
            <p:cNvSpPr/>
            <p:nvPr/>
          </p:nvSpPr>
          <p:spPr>
            <a:xfrm>
              <a:off x="3565550" y="3109976"/>
              <a:ext cx="3321050" cy="368300"/>
            </a:xfrm>
            <a:custGeom>
              <a:avLst/>
              <a:gdLst/>
              <a:ahLst/>
              <a:cxnLst/>
              <a:rect l="l" t="t" r="r" b="b"/>
              <a:pathLst>
                <a:path w="3321050" h="368300">
                  <a:moveTo>
                    <a:pt x="3320745" y="0"/>
                  </a:moveTo>
                  <a:lnTo>
                    <a:pt x="320662" y="0"/>
                  </a:lnTo>
                  <a:lnTo>
                    <a:pt x="320662" y="121602"/>
                  </a:lnTo>
                  <a:lnTo>
                    <a:pt x="0" y="167500"/>
                  </a:lnTo>
                  <a:lnTo>
                    <a:pt x="320662" y="221081"/>
                  </a:lnTo>
                  <a:lnTo>
                    <a:pt x="320662" y="368274"/>
                  </a:lnTo>
                  <a:lnTo>
                    <a:pt x="3320745" y="368274"/>
                  </a:lnTo>
                  <a:lnTo>
                    <a:pt x="3320745" y="0"/>
                  </a:lnTo>
                  <a:close/>
                </a:path>
              </a:pathLst>
            </a:custGeom>
            <a:solidFill>
              <a:srgbClr val="F1F2F2"/>
            </a:solidFill>
          </p:spPr>
          <p:txBody>
            <a:bodyPr wrap="square" lIns="0" tIns="0" rIns="0" bIns="0" rtlCol="0"/>
            <a:lstStyle/>
            <a:p>
              <a:endParaRPr sz="2309"/>
            </a:p>
          </p:txBody>
        </p:sp>
        <p:sp>
          <p:nvSpPr>
            <p:cNvPr id="21" name="object 21"/>
            <p:cNvSpPr/>
            <p:nvPr/>
          </p:nvSpPr>
          <p:spPr>
            <a:xfrm>
              <a:off x="3565550" y="3109976"/>
              <a:ext cx="3321050" cy="368300"/>
            </a:xfrm>
            <a:custGeom>
              <a:avLst/>
              <a:gdLst/>
              <a:ahLst/>
              <a:cxnLst/>
              <a:rect l="l" t="t" r="r" b="b"/>
              <a:pathLst>
                <a:path w="3321050" h="368300">
                  <a:moveTo>
                    <a:pt x="0" y="167500"/>
                  </a:moveTo>
                  <a:lnTo>
                    <a:pt x="320662" y="221081"/>
                  </a:lnTo>
                  <a:lnTo>
                    <a:pt x="320662" y="368274"/>
                  </a:lnTo>
                  <a:lnTo>
                    <a:pt x="3320745" y="368274"/>
                  </a:lnTo>
                  <a:lnTo>
                    <a:pt x="3320745" y="0"/>
                  </a:lnTo>
                  <a:lnTo>
                    <a:pt x="320662" y="0"/>
                  </a:lnTo>
                  <a:lnTo>
                    <a:pt x="320662" y="121602"/>
                  </a:lnTo>
                  <a:lnTo>
                    <a:pt x="0" y="167500"/>
                  </a:lnTo>
                  <a:close/>
                </a:path>
              </a:pathLst>
            </a:custGeom>
            <a:ln w="3175">
              <a:solidFill>
                <a:srgbClr val="808285"/>
              </a:solidFill>
            </a:ln>
          </p:spPr>
          <p:txBody>
            <a:bodyPr wrap="square" lIns="0" tIns="0" rIns="0" bIns="0" rtlCol="0"/>
            <a:lstStyle/>
            <a:p>
              <a:endParaRPr sz="2309"/>
            </a:p>
          </p:txBody>
        </p:sp>
      </p:grpSp>
      <p:sp>
        <p:nvSpPr>
          <p:cNvPr id="22" name="object 22"/>
          <p:cNvSpPr txBox="1"/>
          <p:nvPr/>
        </p:nvSpPr>
        <p:spPr>
          <a:xfrm>
            <a:off x="6440740" y="4049412"/>
            <a:ext cx="3145558" cy="299246"/>
          </a:xfrm>
          <a:prstGeom prst="rect">
            <a:avLst/>
          </a:prstGeom>
        </p:spPr>
        <p:txBody>
          <a:bodyPr vert="horz" wrap="square" lIns="0" tIns="42352" rIns="0" bIns="0" rtlCol="0">
            <a:spAutoFit/>
          </a:bodyPr>
          <a:lstStyle/>
          <a:p>
            <a:pPr marL="16290" marR="6516">
              <a:lnSpc>
                <a:spcPts val="1026"/>
              </a:lnSpc>
              <a:spcBef>
                <a:spcPts val="332"/>
              </a:spcBef>
            </a:pPr>
            <a:r>
              <a:rPr sz="1026" spc="-6" dirty="0">
                <a:solidFill>
                  <a:srgbClr val="002F6C"/>
                </a:solidFill>
                <a:latin typeface="Verdana"/>
                <a:cs typeface="Verdana"/>
              </a:rPr>
              <a:t>Should</a:t>
            </a:r>
            <a:r>
              <a:rPr sz="1026" spc="-58" dirty="0">
                <a:solidFill>
                  <a:srgbClr val="002F6C"/>
                </a:solidFill>
                <a:latin typeface="Verdana"/>
                <a:cs typeface="Verdana"/>
              </a:rPr>
              <a:t> </a:t>
            </a:r>
            <a:r>
              <a:rPr sz="1026" spc="-13" dirty="0">
                <a:solidFill>
                  <a:srgbClr val="002F6C"/>
                </a:solidFill>
                <a:latin typeface="Verdana"/>
                <a:cs typeface="Verdana"/>
              </a:rPr>
              <a:t>this</a:t>
            </a:r>
            <a:r>
              <a:rPr sz="1026" spc="-58" dirty="0">
                <a:solidFill>
                  <a:srgbClr val="002F6C"/>
                </a:solidFill>
                <a:latin typeface="Verdana"/>
                <a:cs typeface="Verdana"/>
              </a:rPr>
              <a:t> </a:t>
            </a:r>
            <a:r>
              <a:rPr sz="1026" spc="13" dirty="0">
                <a:solidFill>
                  <a:srgbClr val="002F6C"/>
                </a:solidFill>
                <a:latin typeface="Verdana"/>
                <a:cs typeface="Verdana"/>
              </a:rPr>
              <a:t>be</a:t>
            </a:r>
            <a:r>
              <a:rPr sz="1026" spc="-58" dirty="0">
                <a:solidFill>
                  <a:srgbClr val="002F6C"/>
                </a:solidFill>
                <a:latin typeface="Verdana"/>
                <a:cs typeface="Verdana"/>
              </a:rPr>
              <a:t> </a:t>
            </a:r>
            <a:r>
              <a:rPr sz="1026" spc="-6" dirty="0">
                <a:solidFill>
                  <a:srgbClr val="002F6C"/>
                </a:solidFill>
                <a:latin typeface="Verdana"/>
                <a:cs typeface="Verdana"/>
              </a:rPr>
              <a:t>the</a:t>
            </a:r>
            <a:r>
              <a:rPr sz="1026" spc="-58" dirty="0">
                <a:solidFill>
                  <a:srgbClr val="002F6C"/>
                </a:solidFill>
                <a:latin typeface="Verdana"/>
                <a:cs typeface="Verdana"/>
              </a:rPr>
              <a:t> </a:t>
            </a:r>
            <a:r>
              <a:rPr sz="1026" spc="-77" dirty="0">
                <a:solidFill>
                  <a:srgbClr val="002F6C"/>
                </a:solidFill>
                <a:latin typeface="Verdana"/>
                <a:cs typeface="Verdana"/>
              </a:rPr>
              <a:t>2021</a:t>
            </a:r>
            <a:r>
              <a:rPr sz="1026" spc="-58" dirty="0">
                <a:solidFill>
                  <a:srgbClr val="002F6C"/>
                </a:solidFill>
                <a:latin typeface="Verdana"/>
                <a:cs typeface="Verdana"/>
              </a:rPr>
              <a:t> </a:t>
            </a:r>
            <a:r>
              <a:rPr sz="1026" dirty="0">
                <a:solidFill>
                  <a:srgbClr val="002F6C"/>
                </a:solidFill>
                <a:latin typeface="Verdana"/>
                <a:cs typeface="Verdana"/>
              </a:rPr>
              <a:t>SESP</a:t>
            </a:r>
            <a:r>
              <a:rPr sz="1026" spc="-58" dirty="0">
                <a:solidFill>
                  <a:srgbClr val="002F6C"/>
                </a:solidFill>
                <a:latin typeface="Verdana"/>
                <a:cs typeface="Verdana"/>
              </a:rPr>
              <a:t> </a:t>
            </a:r>
            <a:r>
              <a:rPr sz="1026" spc="-13" dirty="0">
                <a:solidFill>
                  <a:srgbClr val="002F6C"/>
                </a:solidFill>
                <a:latin typeface="Verdana"/>
                <a:cs typeface="Verdana"/>
              </a:rPr>
              <a:t>this</a:t>
            </a:r>
            <a:r>
              <a:rPr sz="1026" spc="-58" dirty="0">
                <a:solidFill>
                  <a:srgbClr val="002F6C"/>
                </a:solidFill>
                <a:latin typeface="Verdana"/>
                <a:cs typeface="Verdana"/>
              </a:rPr>
              <a:t> </a:t>
            </a:r>
            <a:r>
              <a:rPr sz="1026" dirty="0">
                <a:solidFill>
                  <a:srgbClr val="002F6C"/>
                </a:solidFill>
                <a:latin typeface="Verdana"/>
                <a:cs typeface="Verdana"/>
              </a:rPr>
              <a:t>project</a:t>
            </a:r>
            <a:r>
              <a:rPr sz="1026" spc="-58" dirty="0">
                <a:solidFill>
                  <a:srgbClr val="002F6C"/>
                </a:solidFill>
                <a:latin typeface="Verdana"/>
                <a:cs typeface="Verdana"/>
              </a:rPr>
              <a:t> </a:t>
            </a:r>
            <a:r>
              <a:rPr sz="1026" dirty="0">
                <a:solidFill>
                  <a:srgbClr val="002F6C"/>
                </a:solidFill>
                <a:latin typeface="Verdana"/>
                <a:cs typeface="Verdana"/>
              </a:rPr>
              <a:t>will</a:t>
            </a:r>
            <a:r>
              <a:rPr sz="1026" spc="-58" dirty="0">
                <a:solidFill>
                  <a:srgbClr val="002F6C"/>
                </a:solidFill>
                <a:latin typeface="Verdana"/>
                <a:cs typeface="Verdana"/>
              </a:rPr>
              <a:t> </a:t>
            </a:r>
            <a:r>
              <a:rPr sz="1026" spc="13" dirty="0">
                <a:solidFill>
                  <a:srgbClr val="002F6C"/>
                </a:solidFill>
                <a:latin typeface="Verdana"/>
                <a:cs typeface="Verdana"/>
              </a:rPr>
              <a:t>be  </a:t>
            </a:r>
            <a:r>
              <a:rPr sz="1026" spc="-19" dirty="0">
                <a:solidFill>
                  <a:srgbClr val="002F6C"/>
                </a:solidFill>
                <a:latin typeface="Verdana"/>
                <a:cs typeface="Verdana"/>
              </a:rPr>
              <a:t>assessed </a:t>
            </a:r>
            <a:r>
              <a:rPr sz="1026" spc="-13" dirty="0">
                <a:solidFill>
                  <a:srgbClr val="002F6C"/>
                </a:solidFill>
                <a:latin typeface="Verdana"/>
                <a:cs typeface="Verdana"/>
              </a:rPr>
              <a:t>against </a:t>
            </a:r>
            <a:r>
              <a:rPr sz="1026" spc="-6" dirty="0">
                <a:solidFill>
                  <a:srgbClr val="002F6C"/>
                </a:solidFill>
                <a:latin typeface="Verdana"/>
                <a:cs typeface="Verdana"/>
              </a:rPr>
              <a:t>the </a:t>
            </a:r>
            <a:r>
              <a:rPr sz="1026" spc="-77" dirty="0">
                <a:solidFill>
                  <a:srgbClr val="002F6C"/>
                </a:solidFill>
                <a:latin typeface="Verdana"/>
                <a:cs typeface="Verdana"/>
              </a:rPr>
              <a:t>2021 </a:t>
            </a:r>
            <a:r>
              <a:rPr sz="1026" spc="-19" dirty="0">
                <a:solidFill>
                  <a:srgbClr val="002F6C"/>
                </a:solidFill>
                <a:latin typeface="Verdana"/>
                <a:cs typeface="Verdana"/>
              </a:rPr>
              <a:t>SES</a:t>
            </a:r>
            <a:r>
              <a:rPr sz="1026" spc="-173" dirty="0">
                <a:solidFill>
                  <a:srgbClr val="002F6C"/>
                </a:solidFill>
                <a:latin typeface="Verdana"/>
                <a:cs typeface="Verdana"/>
              </a:rPr>
              <a:t> </a:t>
            </a:r>
            <a:r>
              <a:rPr sz="1026" spc="-19" dirty="0">
                <a:solidFill>
                  <a:srgbClr val="002F6C"/>
                </a:solidFill>
                <a:latin typeface="Verdana"/>
                <a:cs typeface="Verdana"/>
              </a:rPr>
              <a:t>policy.</a:t>
            </a:r>
            <a:endParaRPr sz="1026">
              <a:latin typeface="Verdana"/>
              <a:cs typeface="Verdana"/>
            </a:endParaRPr>
          </a:p>
        </p:txBody>
      </p:sp>
      <p:grpSp>
        <p:nvGrpSpPr>
          <p:cNvPr id="23" name="object 23"/>
          <p:cNvGrpSpPr/>
          <p:nvPr/>
        </p:nvGrpSpPr>
        <p:grpSpPr>
          <a:xfrm>
            <a:off x="5821158" y="4561319"/>
            <a:ext cx="4263852" cy="535119"/>
            <a:chOff x="3563975" y="3556139"/>
            <a:chExt cx="3324225" cy="417195"/>
          </a:xfrm>
        </p:grpSpPr>
        <p:sp>
          <p:nvSpPr>
            <p:cNvPr id="24" name="object 24"/>
            <p:cNvSpPr/>
            <p:nvPr/>
          </p:nvSpPr>
          <p:spPr>
            <a:xfrm>
              <a:off x="3565562" y="3557727"/>
              <a:ext cx="3321050" cy="414020"/>
            </a:xfrm>
            <a:custGeom>
              <a:avLst/>
              <a:gdLst/>
              <a:ahLst/>
              <a:cxnLst/>
              <a:rect l="l" t="t" r="r" b="b"/>
              <a:pathLst>
                <a:path w="3321050" h="414020">
                  <a:moveTo>
                    <a:pt x="3320745" y="0"/>
                  </a:moveTo>
                  <a:lnTo>
                    <a:pt x="320649" y="0"/>
                  </a:lnTo>
                  <a:lnTo>
                    <a:pt x="320649" y="136715"/>
                  </a:lnTo>
                  <a:lnTo>
                    <a:pt x="0" y="188302"/>
                  </a:lnTo>
                  <a:lnTo>
                    <a:pt x="320649" y="248538"/>
                  </a:lnTo>
                  <a:lnTo>
                    <a:pt x="320649" y="414007"/>
                  </a:lnTo>
                  <a:lnTo>
                    <a:pt x="3320745" y="414007"/>
                  </a:lnTo>
                  <a:lnTo>
                    <a:pt x="3320745" y="0"/>
                  </a:lnTo>
                  <a:close/>
                </a:path>
              </a:pathLst>
            </a:custGeom>
            <a:solidFill>
              <a:srgbClr val="F1F2F2"/>
            </a:solidFill>
          </p:spPr>
          <p:txBody>
            <a:bodyPr wrap="square" lIns="0" tIns="0" rIns="0" bIns="0" rtlCol="0"/>
            <a:lstStyle/>
            <a:p>
              <a:endParaRPr sz="2309"/>
            </a:p>
          </p:txBody>
        </p:sp>
        <p:sp>
          <p:nvSpPr>
            <p:cNvPr id="25" name="object 25"/>
            <p:cNvSpPr/>
            <p:nvPr/>
          </p:nvSpPr>
          <p:spPr>
            <a:xfrm>
              <a:off x="3565562" y="3557727"/>
              <a:ext cx="3321050" cy="414020"/>
            </a:xfrm>
            <a:custGeom>
              <a:avLst/>
              <a:gdLst/>
              <a:ahLst/>
              <a:cxnLst/>
              <a:rect l="l" t="t" r="r" b="b"/>
              <a:pathLst>
                <a:path w="3321050" h="414020">
                  <a:moveTo>
                    <a:pt x="0" y="188302"/>
                  </a:moveTo>
                  <a:lnTo>
                    <a:pt x="320649" y="248538"/>
                  </a:lnTo>
                  <a:lnTo>
                    <a:pt x="320649" y="414007"/>
                  </a:lnTo>
                  <a:lnTo>
                    <a:pt x="3320745" y="414007"/>
                  </a:lnTo>
                  <a:lnTo>
                    <a:pt x="3320745" y="0"/>
                  </a:lnTo>
                  <a:lnTo>
                    <a:pt x="320649" y="0"/>
                  </a:lnTo>
                  <a:lnTo>
                    <a:pt x="320649" y="136715"/>
                  </a:lnTo>
                  <a:lnTo>
                    <a:pt x="0" y="188302"/>
                  </a:lnTo>
                  <a:close/>
                </a:path>
              </a:pathLst>
            </a:custGeom>
            <a:ln w="3175">
              <a:solidFill>
                <a:srgbClr val="808285"/>
              </a:solidFill>
            </a:ln>
          </p:spPr>
          <p:txBody>
            <a:bodyPr wrap="square" lIns="0" tIns="0" rIns="0" bIns="0" rtlCol="0"/>
            <a:lstStyle/>
            <a:p>
              <a:endParaRPr sz="2309"/>
            </a:p>
          </p:txBody>
        </p:sp>
      </p:grpSp>
      <p:sp>
        <p:nvSpPr>
          <p:cNvPr id="26" name="object 26"/>
          <p:cNvSpPr txBox="1"/>
          <p:nvPr/>
        </p:nvSpPr>
        <p:spPr>
          <a:xfrm>
            <a:off x="6440741" y="4600561"/>
            <a:ext cx="3292980" cy="427486"/>
          </a:xfrm>
          <a:prstGeom prst="rect">
            <a:avLst/>
          </a:prstGeom>
        </p:spPr>
        <p:txBody>
          <a:bodyPr vert="horz" wrap="square" lIns="0" tIns="42352" rIns="0" bIns="0" rtlCol="0">
            <a:spAutoFit/>
          </a:bodyPr>
          <a:lstStyle/>
          <a:p>
            <a:pPr marL="16290" marR="6516" algn="just">
              <a:lnSpc>
                <a:spcPts val="1026"/>
              </a:lnSpc>
              <a:spcBef>
                <a:spcPts val="332"/>
              </a:spcBef>
            </a:pPr>
            <a:r>
              <a:rPr sz="1026" dirty="0">
                <a:solidFill>
                  <a:srgbClr val="002F6C"/>
                </a:solidFill>
                <a:latin typeface="Verdana"/>
                <a:cs typeface="Verdana"/>
              </a:rPr>
              <a:t>Projects</a:t>
            </a:r>
            <a:r>
              <a:rPr sz="1026" spc="-64" dirty="0">
                <a:solidFill>
                  <a:srgbClr val="002F6C"/>
                </a:solidFill>
                <a:latin typeface="Verdana"/>
                <a:cs typeface="Verdana"/>
              </a:rPr>
              <a:t> </a:t>
            </a:r>
            <a:r>
              <a:rPr sz="1026" spc="-6" dirty="0">
                <a:solidFill>
                  <a:srgbClr val="002F6C"/>
                </a:solidFill>
                <a:latin typeface="Verdana"/>
                <a:cs typeface="Verdana"/>
              </a:rPr>
              <a:t>that</a:t>
            </a:r>
            <a:r>
              <a:rPr sz="1026" spc="-58" dirty="0">
                <a:solidFill>
                  <a:srgbClr val="002F6C"/>
                </a:solidFill>
                <a:latin typeface="Verdana"/>
                <a:cs typeface="Verdana"/>
              </a:rPr>
              <a:t> </a:t>
            </a:r>
            <a:r>
              <a:rPr sz="1026" spc="-26" dirty="0">
                <a:solidFill>
                  <a:srgbClr val="002F6C"/>
                </a:solidFill>
                <a:latin typeface="Verdana"/>
                <a:cs typeface="Verdana"/>
              </a:rPr>
              <a:t>are</a:t>
            </a:r>
            <a:r>
              <a:rPr sz="1026" spc="-64" dirty="0">
                <a:solidFill>
                  <a:srgbClr val="002F6C"/>
                </a:solidFill>
                <a:latin typeface="Verdana"/>
                <a:cs typeface="Verdana"/>
              </a:rPr>
              <a:t> </a:t>
            </a:r>
            <a:r>
              <a:rPr sz="1026" dirty="0">
                <a:solidFill>
                  <a:srgbClr val="002F6C"/>
                </a:solidFill>
                <a:latin typeface="Verdana"/>
                <a:cs typeface="Verdana"/>
              </a:rPr>
              <a:t>SESP</a:t>
            </a:r>
            <a:r>
              <a:rPr sz="1026" spc="-58" dirty="0">
                <a:solidFill>
                  <a:srgbClr val="002F6C"/>
                </a:solidFill>
                <a:latin typeface="Verdana"/>
                <a:cs typeface="Verdana"/>
              </a:rPr>
              <a:t> </a:t>
            </a:r>
            <a:r>
              <a:rPr sz="1026" spc="-13" dirty="0">
                <a:solidFill>
                  <a:srgbClr val="002F6C"/>
                </a:solidFill>
                <a:latin typeface="Verdana"/>
                <a:cs typeface="Verdana"/>
              </a:rPr>
              <a:t>exempt</a:t>
            </a:r>
            <a:r>
              <a:rPr sz="1026" spc="-64" dirty="0">
                <a:solidFill>
                  <a:srgbClr val="002F6C"/>
                </a:solidFill>
                <a:latin typeface="Verdana"/>
                <a:cs typeface="Verdana"/>
              </a:rPr>
              <a:t> </a:t>
            </a:r>
            <a:r>
              <a:rPr sz="1026" dirty="0">
                <a:solidFill>
                  <a:srgbClr val="002F6C"/>
                </a:solidFill>
                <a:latin typeface="Verdana"/>
                <a:cs typeface="Verdana"/>
              </a:rPr>
              <a:t>will</a:t>
            </a:r>
            <a:r>
              <a:rPr sz="1026" spc="-58" dirty="0">
                <a:solidFill>
                  <a:srgbClr val="002F6C"/>
                </a:solidFill>
                <a:latin typeface="Verdana"/>
                <a:cs typeface="Verdana"/>
              </a:rPr>
              <a:t> </a:t>
            </a:r>
            <a:r>
              <a:rPr sz="1026" spc="13" dirty="0">
                <a:solidFill>
                  <a:srgbClr val="002F6C"/>
                </a:solidFill>
                <a:latin typeface="Verdana"/>
                <a:cs typeface="Verdana"/>
              </a:rPr>
              <a:t>be</a:t>
            </a:r>
            <a:r>
              <a:rPr sz="1026" spc="-64" dirty="0">
                <a:solidFill>
                  <a:srgbClr val="002F6C"/>
                </a:solidFill>
                <a:latin typeface="Verdana"/>
                <a:cs typeface="Verdana"/>
              </a:rPr>
              <a:t> </a:t>
            </a:r>
            <a:r>
              <a:rPr sz="1026" spc="-19" dirty="0">
                <a:solidFill>
                  <a:srgbClr val="002F6C"/>
                </a:solidFill>
                <a:latin typeface="Verdana"/>
                <a:cs typeface="Verdana"/>
              </a:rPr>
              <a:t>assessed</a:t>
            </a:r>
            <a:r>
              <a:rPr sz="1026" spc="-58" dirty="0">
                <a:solidFill>
                  <a:srgbClr val="002F6C"/>
                </a:solidFill>
                <a:latin typeface="Verdana"/>
                <a:cs typeface="Verdana"/>
              </a:rPr>
              <a:t> </a:t>
            </a:r>
            <a:r>
              <a:rPr sz="1026" spc="6" dirty="0">
                <a:solidFill>
                  <a:srgbClr val="002F6C"/>
                </a:solidFill>
                <a:latin typeface="Verdana"/>
                <a:cs typeface="Verdana"/>
              </a:rPr>
              <a:t>for  </a:t>
            </a:r>
            <a:r>
              <a:rPr sz="1026" dirty="0">
                <a:solidFill>
                  <a:srgbClr val="002F6C"/>
                </a:solidFill>
                <a:latin typeface="Verdana"/>
                <a:cs typeface="Verdana"/>
              </a:rPr>
              <a:t>compliance</a:t>
            </a:r>
            <a:r>
              <a:rPr sz="1026" spc="-58" dirty="0">
                <a:solidFill>
                  <a:srgbClr val="002F6C"/>
                </a:solidFill>
                <a:latin typeface="Verdana"/>
                <a:cs typeface="Verdana"/>
              </a:rPr>
              <a:t> </a:t>
            </a:r>
            <a:r>
              <a:rPr sz="1026" spc="-13" dirty="0">
                <a:solidFill>
                  <a:srgbClr val="002F6C"/>
                </a:solidFill>
                <a:latin typeface="Verdana"/>
                <a:cs typeface="Verdana"/>
              </a:rPr>
              <a:t>against</a:t>
            </a:r>
            <a:r>
              <a:rPr sz="1026" spc="-58" dirty="0">
                <a:solidFill>
                  <a:srgbClr val="002F6C"/>
                </a:solidFill>
                <a:latin typeface="Verdana"/>
                <a:cs typeface="Verdana"/>
              </a:rPr>
              <a:t> </a:t>
            </a:r>
            <a:r>
              <a:rPr sz="1026" spc="-6" dirty="0">
                <a:solidFill>
                  <a:srgbClr val="002F6C"/>
                </a:solidFill>
                <a:latin typeface="Verdana"/>
                <a:cs typeface="Verdana"/>
              </a:rPr>
              <a:t>the</a:t>
            </a:r>
            <a:r>
              <a:rPr sz="1026" spc="-51" dirty="0">
                <a:solidFill>
                  <a:srgbClr val="002F6C"/>
                </a:solidFill>
                <a:latin typeface="Verdana"/>
                <a:cs typeface="Verdana"/>
              </a:rPr>
              <a:t> </a:t>
            </a:r>
            <a:r>
              <a:rPr sz="1026" spc="13" dirty="0">
                <a:solidFill>
                  <a:srgbClr val="002F6C"/>
                </a:solidFill>
                <a:latin typeface="Verdana"/>
                <a:cs typeface="Verdana"/>
              </a:rPr>
              <a:t>policy</a:t>
            </a:r>
            <a:r>
              <a:rPr sz="1026" spc="-58" dirty="0">
                <a:solidFill>
                  <a:srgbClr val="002F6C"/>
                </a:solidFill>
                <a:latin typeface="Verdana"/>
                <a:cs typeface="Verdana"/>
              </a:rPr>
              <a:t> </a:t>
            </a:r>
            <a:r>
              <a:rPr sz="1026" spc="-6" dirty="0">
                <a:solidFill>
                  <a:srgbClr val="002F6C"/>
                </a:solidFill>
                <a:latin typeface="Verdana"/>
                <a:cs typeface="Verdana"/>
              </a:rPr>
              <a:t>that</a:t>
            </a:r>
            <a:r>
              <a:rPr sz="1026" spc="-51" dirty="0">
                <a:solidFill>
                  <a:srgbClr val="002F6C"/>
                </a:solidFill>
                <a:latin typeface="Verdana"/>
                <a:cs typeface="Verdana"/>
              </a:rPr>
              <a:t> </a:t>
            </a:r>
            <a:r>
              <a:rPr sz="1026" spc="-13" dirty="0">
                <a:solidFill>
                  <a:srgbClr val="002F6C"/>
                </a:solidFill>
                <a:latin typeface="Verdana"/>
                <a:cs typeface="Verdana"/>
              </a:rPr>
              <a:t>was</a:t>
            </a:r>
            <a:r>
              <a:rPr sz="1026" spc="-58" dirty="0">
                <a:solidFill>
                  <a:srgbClr val="002F6C"/>
                </a:solidFill>
                <a:latin typeface="Verdana"/>
                <a:cs typeface="Verdana"/>
              </a:rPr>
              <a:t> </a:t>
            </a:r>
            <a:r>
              <a:rPr sz="1026" spc="-19" dirty="0">
                <a:solidFill>
                  <a:srgbClr val="002F6C"/>
                </a:solidFill>
                <a:latin typeface="Verdana"/>
                <a:cs typeface="Verdana"/>
              </a:rPr>
              <a:t>in</a:t>
            </a:r>
            <a:r>
              <a:rPr sz="1026" spc="-51" dirty="0">
                <a:solidFill>
                  <a:srgbClr val="002F6C"/>
                </a:solidFill>
                <a:latin typeface="Verdana"/>
                <a:cs typeface="Verdana"/>
              </a:rPr>
              <a:t> </a:t>
            </a:r>
            <a:r>
              <a:rPr sz="1026" spc="64" dirty="0">
                <a:solidFill>
                  <a:srgbClr val="002F6C"/>
                </a:solidFill>
                <a:latin typeface="Verdana"/>
                <a:cs typeface="Verdana"/>
              </a:rPr>
              <a:t>e"ect</a:t>
            </a:r>
            <a:r>
              <a:rPr sz="1026" spc="-58" dirty="0">
                <a:solidFill>
                  <a:srgbClr val="002F6C"/>
                </a:solidFill>
                <a:latin typeface="Verdana"/>
                <a:cs typeface="Verdana"/>
              </a:rPr>
              <a:t> </a:t>
            </a:r>
            <a:r>
              <a:rPr sz="1026" spc="-13" dirty="0">
                <a:solidFill>
                  <a:srgbClr val="002F6C"/>
                </a:solidFill>
                <a:latin typeface="Verdana"/>
                <a:cs typeface="Verdana"/>
              </a:rPr>
              <a:t>at  </a:t>
            </a:r>
            <a:r>
              <a:rPr sz="1026" spc="-6" dirty="0">
                <a:solidFill>
                  <a:srgbClr val="002F6C"/>
                </a:solidFill>
                <a:latin typeface="Verdana"/>
                <a:cs typeface="Verdana"/>
              </a:rPr>
              <a:t>the </a:t>
            </a:r>
            <a:r>
              <a:rPr sz="1026" spc="-13" dirty="0">
                <a:solidFill>
                  <a:srgbClr val="002F6C"/>
                </a:solidFill>
                <a:latin typeface="Verdana"/>
                <a:cs typeface="Verdana"/>
              </a:rPr>
              <a:t>start </a:t>
            </a:r>
            <a:r>
              <a:rPr sz="1026" spc="26" dirty="0">
                <a:solidFill>
                  <a:srgbClr val="002F6C"/>
                </a:solidFill>
                <a:latin typeface="Verdana"/>
                <a:cs typeface="Verdana"/>
              </a:rPr>
              <a:t>of</a:t>
            </a:r>
            <a:r>
              <a:rPr sz="1026" spc="-167" dirty="0">
                <a:solidFill>
                  <a:srgbClr val="002F6C"/>
                </a:solidFill>
                <a:latin typeface="Verdana"/>
                <a:cs typeface="Verdana"/>
              </a:rPr>
              <a:t> </a:t>
            </a:r>
            <a:r>
              <a:rPr sz="1026" spc="-13" dirty="0">
                <a:solidFill>
                  <a:srgbClr val="002F6C"/>
                </a:solidFill>
                <a:latin typeface="Verdana"/>
                <a:cs typeface="Verdana"/>
              </a:rPr>
              <a:t>implementation.</a:t>
            </a:r>
            <a:endParaRPr sz="1026">
              <a:latin typeface="Verdana"/>
              <a:cs typeface="Verdana"/>
            </a:endParaRPr>
          </a:p>
        </p:txBody>
      </p:sp>
      <p:grpSp>
        <p:nvGrpSpPr>
          <p:cNvPr id="27" name="object 27"/>
          <p:cNvGrpSpPr/>
          <p:nvPr/>
        </p:nvGrpSpPr>
        <p:grpSpPr>
          <a:xfrm>
            <a:off x="5821143" y="2185291"/>
            <a:ext cx="4263852" cy="1049877"/>
            <a:chOff x="3563963" y="1703717"/>
            <a:chExt cx="3324225" cy="818515"/>
          </a:xfrm>
        </p:grpSpPr>
        <p:sp>
          <p:nvSpPr>
            <p:cNvPr id="28" name="object 28"/>
            <p:cNvSpPr/>
            <p:nvPr/>
          </p:nvSpPr>
          <p:spPr>
            <a:xfrm>
              <a:off x="3565550" y="1705305"/>
              <a:ext cx="3321050" cy="815340"/>
            </a:xfrm>
            <a:custGeom>
              <a:avLst/>
              <a:gdLst/>
              <a:ahLst/>
              <a:cxnLst/>
              <a:rect l="l" t="t" r="r" b="b"/>
              <a:pathLst>
                <a:path w="3321050" h="815339">
                  <a:moveTo>
                    <a:pt x="3320757" y="0"/>
                  </a:moveTo>
                  <a:lnTo>
                    <a:pt x="314998" y="0"/>
                  </a:lnTo>
                  <a:lnTo>
                    <a:pt x="314998" y="293357"/>
                  </a:lnTo>
                  <a:lnTo>
                    <a:pt x="0" y="377202"/>
                  </a:lnTo>
                  <a:lnTo>
                    <a:pt x="314998" y="475081"/>
                  </a:lnTo>
                  <a:lnTo>
                    <a:pt x="314998" y="815187"/>
                  </a:lnTo>
                  <a:lnTo>
                    <a:pt x="3320757" y="815187"/>
                  </a:lnTo>
                  <a:lnTo>
                    <a:pt x="3320757" y="0"/>
                  </a:lnTo>
                  <a:close/>
                </a:path>
              </a:pathLst>
            </a:custGeom>
            <a:solidFill>
              <a:srgbClr val="F1F2F2"/>
            </a:solidFill>
          </p:spPr>
          <p:txBody>
            <a:bodyPr wrap="square" lIns="0" tIns="0" rIns="0" bIns="0" rtlCol="0"/>
            <a:lstStyle/>
            <a:p>
              <a:endParaRPr sz="2309"/>
            </a:p>
          </p:txBody>
        </p:sp>
        <p:sp>
          <p:nvSpPr>
            <p:cNvPr id="29" name="object 29"/>
            <p:cNvSpPr/>
            <p:nvPr/>
          </p:nvSpPr>
          <p:spPr>
            <a:xfrm>
              <a:off x="3565550" y="1705305"/>
              <a:ext cx="3321050" cy="815340"/>
            </a:xfrm>
            <a:custGeom>
              <a:avLst/>
              <a:gdLst/>
              <a:ahLst/>
              <a:cxnLst/>
              <a:rect l="l" t="t" r="r" b="b"/>
              <a:pathLst>
                <a:path w="3321050" h="815339">
                  <a:moveTo>
                    <a:pt x="314998" y="0"/>
                  </a:moveTo>
                  <a:lnTo>
                    <a:pt x="314998" y="293357"/>
                  </a:lnTo>
                  <a:lnTo>
                    <a:pt x="0" y="377202"/>
                  </a:lnTo>
                  <a:lnTo>
                    <a:pt x="314998" y="475081"/>
                  </a:lnTo>
                  <a:lnTo>
                    <a:pt x="314998" y="815187"/>
                  </a:lnTo>
                  <a:lnTo>
                    <a:pt x="3320757" y="815187"/>
                  </a:lnTo>
                  <a:lnTo>
                    <a:pt x="3320757" y="0"/>
                  </a:lnTo>
                  <a:lnTo>
                    <a:pt x="314998" y="0"/>
                  </a:lnTo>
                  <a:close/>
                </a:path>
              </a:pathLst>
            </a:custGeom>
            <a:ln w="3175">
              <a:solidFill>
                <a:srgbClr val="808285"/>
              </a:solidFill>
            </a:ln>
          </p:spPr>
          <p:txBody>
            <a:bodyPr wrap="square" lIns="0" tIns="0" rIns="0" bIns="0" rtlCol="0"/>
            <a:lstStyle/>
            <a:p>
              <a:endParaRPr sz="2309"/>
            </a:p>
          </p:txBody>
        </p:sp>
      </p:grpSp>
      <p:sp>
        <p:nvSpPr>
          <p:cNvPr id="30" name="object 30"/>
          <p:cNvSpPr txBox="1"/>
          <p:nvPr/>
        </p:nvSpPr>
        <p:spPr>
          <a:xfrm>
            <a:off x="6375711" y="2294334"/>
            <a:ext cx="3552802" cy="812208"/>
          </a:xfrm>
          <a:prstGeom prst="rect">
            <a:avLst/>
          </a:prstGeom>
        </p:spPr>
        <p:txBody>
          <a:bodyPr vert="horz" wrap="square" lIns="0" tIns="42353" rIns="0" bIns="0" rtlCol="0">
            <a:spAutoFit/>
          </a:bodyPr>
          <a:lstStyle/>
          <a:p>
            <a:pPr marL="16290" marR="6516">
              <a:lnSpc>
                <a:spcPts val="1026"/>
              </a:lnSpc>
              <a:spcBef>
                <a:spcPts val="334"/>
              </a:spcBef>
            </a:pPr>
            <a:r>
              <a:rPr sz="1026" spc="-64" dirty="0">
                <a:solidFill>
                  <a:srgbClr val="002F6C"/>
                </a:solidFill>
                <a:latin typeface="Verdana"/>
                <a:cs typeface="Verdana"/>
              </a:rPr>
              <a:t>If </a:t>
            </a:r>
            <a:r>
              <a:rPr sz="1026" spc="-13" dirty="0">
                <a:solidFill>
                  <a:srgbClr val="002F6C"/>
                </a:solidFill>
                <a:latin typeface="Verdana"/>
                <a:cs typeface="Verdana"/>
              </a:rPr>
              <a:t>these </a:t>
            </a:r>
            <a:r>
              <a:rPr sz="1026" spc="-6" dirty="0">
                <a:solidFill>
                  <a:srgbClr val="002F6C"/>
                </a:solidFill>
                <a:latin typeface="Verdana"/>
                <a:cs typeface="Verdana"/>
              </a:rPr>
              <a:t>projects </a:t>
            </a:r>
            <a:r>
              <a:rPr sz="1026" dirty="0">
                <a:solidFill>
                  <a:srgbClr val="002F6C"/>
                </a:solidFill>
                <a:latin typeface="Verdana"/>
                <a:cs typeface="Verdana"/>
              </a:rPr>
              <a:t>undergo </a:t>
            </a:r>
            <a:r>
              <a:rPr sz="1026" spc="-26" dirty="0">
                <a:solidFill>
                  <a:srgbClr val="002F6C"/>
                </a:solidFill>
                <a:latin typeface="Verdana"/>
                <a:cs typeface="Verdana"/>
              </a:rPr>
              <a:t>a </a:t>
            </a:r>
            <a:r>
              <a:rPr sz="1026" spc="-13" dirty="0">
                <a:solidFill>
                  <a:srgbClr val="002F6C"/>
                </a:solidFill>
                <a:latin typeface="Verdana"/>
                <a:cs typeface="Verdana"/>
              </a:rPr>
              <a:t>substantive </a:t>
            </a:r>
            <a:r>
              <a:rPr sz="1026" spc="-19" dirty="0">
                <a:solidFill>
                  <a:srgbClr val="002F6C"/>
                </a:solidFill>
                <a:latin typeface="Verdana"/>
                <a:cs typeface="Verdana"/>
              </a:rPr>
              <a:t>revision </a:t>
            </a:r>
            <a:r>
              <a:rPr sz="1026" spc="-13" dirty="0">
                <a:solidFill>
                  <a:srgbClr val="002F6C"/>
                </a:solidFill>
                <a:latin typeface="Verdana"/>
                <a:cs typeface="Verdana"/>
              </a:rPr>
              <a:t>after  </a:t>
            </a:r>
            <a:r>
              <a:rPr sz="1026" spc="-109" dirty="0">
                <a:solidFill>
                  <a:srgbClr val="002F6C"/>
                </a:solidFill>
                <a:latin typeface="Verdana"/>
                <a:cs typeface="Verdana"/>
              </a:rPr>
              <a:t>01 </a:t>
            </a:r>
            <a:r>
              <a:rPr sz="1026" spc="-6" dirty="0">
                <a:solidFill>
                  <a:srgbClr val="002F6C"/>
                </a:solidFill>
                <a:latin typeface="Verdana"/>
                <a:cs typeface="Verdana"/>
              </a:rPr>
              <a:t>January </a:t>
            </a:r>
            <a:r>
              <a:rPr sz="1026" spc="-83" dirty="0">
                <a:solidFill>
                  <a:srgbClr val="002F6C"/>
                </a:solidFill>
                <a:latin typeface="Verdana"/>
                <a:cs typeface="Verdana"/>
              </a:rPr>
              <a:t>2021, </a:t>
            </a:r>
            <a:r>
              <a:rPr sz="1026" spc="-13" dirty="0">
                <a:solidFill>
                  <a:srgbClr val="002F6C"/>
                </a:solidFill>
                <a:latin typeface="Verdana"/>
                <a:cs typeface="Verdana"/>
              </a:rPr>
              <a:t>they </a:t>
            </a:r>
            <a:r>
              <a:rPr sz="1026" spc="-26" dirty="0">
                <a:solidFill>
                  <a:srgbClr val="002F6C"/>
                </a:solidFill>
                <a:latin typeface="Verdana"/>
                <a:cs typeface="Verdana"/>
              </a:rPr>
              <a:t>are </a:t>
            </a:r>
            <a:r>
              <a:rPr sz="1026" spc="-6" dirty="0">
                <a:solidFill>
                  <a:srgbClr val="002F6C"/>
                </a:solidFill>
                <a:latin typeface="Verdana"/>
                <a:cs typeface="Verdana"/>
              </a:rPr>
              <a:t>required </a:t>
            </a:r>
            <a:r>
              <a:rPr sz="1026" spc="13" dirty="0">
                <a:solidFill>
                  <a:srgbClr val="002F6C"/>
                </a:solidFill>
                <a:latin typeface="Verdana"/>
                <a:cs typeface="Verdana"/>
              </a:rPr>
              <a:t>to </a:t>
            </a:r>
            <a:r>
              <a:rPr sz="1026" spc="6" dirty="0">
                <a:solidFill>
                  <a:srgbClr val="002F6C"/>
                </a:solidFill>
                <a:latin typeface="Verdana"/>
                <a:cs typeface="Verdana"/>
              </a:rPr>
              <a:t>apply </a:t>
            </a:r>
            <a:r>
              <a:rPr sz="1026" spc="-6" dirty="0">
                <a:solidFill>
                  <a:srgbClr val="002F6C"/>
                </a:solidFill>
                <a:latin typeface="Verdana"/>
                <a:cs typeface="Verdana"/>
              </a:rPr>
              <a:t>the </a:t>
            </a:r>
            <a:r>
              <a:rPr sz="1026" spc="-77" dirty="0">
                <a:solidFill>
                  <a:srgbClr val="002F6C"/>
                </a:solidFill>
                <a:latin typeface="Verdana"/>
                <a:cs typeface="Verdana"/>
              </a:rPr>
              <a:t>2021  </a:t>
            </a:r>
            <a:r>
              <a:rPr sz="1026" dirty="0">
                <a:solidFill>
                  <a:srgbClr val="002F6C"/>
                </a:solidFill>
                <a:latin typeface="Verdana"/>
                <a:cs typeface="Verdana"/>
              </a:rPr>
              <a:t>Social</a:t>
            </a:r>
            <a:r>
              <a:rPr sz="1026" spc="-71" dirty="0">
                <a:solidFill>
                  <a:srgbClr val="002F6C"/>
                </a:solidFill>
                <a:latin typeface="Verdana"/>
                <a:cs typeface="Verdana"/>
              </a:rPr>
              <a:t> </a:t>
            </a:r>
            <a:r>
              <a:rPr sz="1026" dirty="0">
                <a:solidFill>
                  <a:srgbClr val="002F6C"/>
                </a:solidFill>
                <a:latin typeface="Verdana"/>
                <a:cs typeface="Verdana"/>
              </a:rPr>
              <a:t>and</a:t>
            </a:r>
            <a:r>
              <a:rPr sz="1026" spc="-71" dirty="0">
                <a:solidFill>
                  <a:srgbClr val="002F6C"/>
                </a:solidFill>
                <a:latin typeface="Verdana"/>
                <a:cs typeface="Verdana"/>
              </a:rPr>
              <a:t> </a:t>
            </a:r>
            <a:r>
              <a:rPr sz="1026" spc="-13" dirty="0">
                <a:solidFill>
                  <a:srgbClr val="002F6C"/>
                </a:solidFill>
                <a:latin typeface="Verdana"/>
                <a:cs typeface="Verdana"/>
              </a:rPr>
              <a:t>Environmental</a:t>
            </a:r>
            <a:r>
              <a:rPr sz="1026" spc="-64" dirty="0">
                <a:solidFill>
                  <a:srgbClr val="002F6C"/>
                </a:solidFill>
                <a:latin typeface="Verdana"/>
                <a:cs typeface="Verdana"/>
              </a:rPr>
              <a:t> </a:t>
            </a:r>
            <a:r>
              <a:rPr sz="1026" spc="-6" dirty="0">
                <a:solidFill>
                  <a:srgbClr val="002F6C"/>
                </a:solidFill>
                <a:latin typeface="Verdana"/>
                <a:cs typeface="Verdana"/>
              </a:rPr>
              <a:t>Screening</a:t>
            </a:r>
            <a:r>
              <a:rPr sz="1026" spc="-71" dirty="0">
                <a:solidFill>
                  <a:srgbClr val="002F6C"/>
                </a:solidFill>
                <a:latin typeface="Verdana"/>
                <a:cs typeface="Verdana"/>
              </a:rPr>
              <a:t> </a:t>
            </a:r>
            <a:r>
              <a:rPr sz="1026" spc="6" dirty="0">
                <a:solidFill>
                  <a:srgbClr val="002F6C"/>
                </a:solidFill>
                <a:latin typeface="Verdana"/>
                <a:cs typeface="Verdana"/>
              </a:rPr>
              <a:t>Procedure</a:t>
            </a:r>
            <a:r>
              <a:rPr sz="1026" spc="-71" dirty="0">
                <a:solidFill>
                  <a:srgbClr val="002F6C"/>
                </a:solidFill>
                <a:latin typeface="Verdana"/>
                <a:cs typeface="Verdana"/>
              </a:rPr>
              <a:t> </a:t>
            </a:r>
            <a:r>
              <a:rPr sz="1026" spc="-6" dirty="0">
                <a:solidFill>
                  <a:srgbClr val="002F6C"/>
                </a:solidFill>
                <a:latin typeface="Verdana"/>
                <a:cs typeface="Verdana"/>
              </a:rPr>
              <a:t>(SESP)  that </a:t>
            </a:r>
            <a:r>
              <a:rPr sz="1026" spc="-19" dirty="0">
                <a:solidFill>
                  <a:srgbClr val="002F6C"/>
                </a:solidFill>
                <a:latin typeface="Verdana"/>
                <a:cs typeface="Verdana"/>
              </a:rPr>
              <a:t>is </a:t>
            </a:r>
            <a:r>
              <a:rPr sz="1026" dirty="0">
                <a:solidFill>
                  <a:srgbClr val="002F6C"/>
                </a:solidFill>
                <a:latin typeface="Verdana"/>
                <a:cs typeface="Verdana"/>
              </a:rPr>
              <a:t>aligned </a:t>
            </a:r>
            <a:r>
              <a:rPr sz="1026" spc="13" dirty="0">
                <a:solidFill>
                  <a:srgbClr val="002F6C"/>
                </a:solidFill>
                <a:latin typeface="Verdana"/>
                <a:cs typeface="Verdana"/>
              </a:rPr>
              <a:t>to </a:t>
            </a:r>
            <a:r>
              <a:rPr sz="1026" spc="-6" dirty="0">
                <a:solidFill>
                  <a:srgbClr val="002F6C"/>
                </a:solidFill>
                <a:latin typeface="Verdana"/>
                <a:cs typeface="Verdana"/>
              </a:rPr>
              <a:t>the </a:t>
            </a:r>
            <a:r>
              <a:rPr sz="1026" spc="-77" dirty="0">
                <a:solidFill>
                  <a:srgbClr val="002F6C"/>
                </a:solidFill>
                <a:latin typeface="Verdana"/>
                <a:cs typeface="Verdana"/>
              </a:rPr>
              <a:t>2021 </a:t>
            </a:r>
            <a:r>
              <a:rPr sz="1026" spc="-19" dirty="0">
                <a:solidFill>
                  <a:srgbClr val="002F6C"/>
                </a:solidFill>
                <a:latin typeface="Verdana"/>
                <a:cs typeface="Verdana"/>
              </a:rPr>
              <a:t>SES </a:t>
            </a:r>
            <a:r>
              <a:rPr sz="1026" spc="13" dirty="0">
                <a:solidFill>
                  <a:srgbClr val="002F6C"/>
                </a:solidFill>
                <a:latin typeface="Verdana"/>
                <a:cs typeface="Verdana"/>
              </a:rPr>
              <a:t>policy </a:t>
            </a:r>
            <a:r>
              <a:rPr sz="1026" dirty="0">
                <a:solidFill>
                  <a:srgbClr val="002F6C"/>
                </a:solidFill>
                <a:latin typeface="Verdana"/>
                <a:cs typeface="Verdana"/>
              </a:rPr>
              <a:t>and will  </a:t>
            </a:r>
            <a:r>
              <a:rPr sz="1026" spc="-13" dirty="0">
                <a:solidFill>
                  <a:srgbClr val="002F6C"/>
                </a:solidFill>
                <a:latin typeface="Verdana"/>
                <a:cs typeface="Verdana"/>
              </a:rPr>
              <a:t>thereafter </a:t>
            </a:r>
            <a:r>
              <a:rPr sz="1026" spc="13" dirty="0">
                <a:solidFill>
                  <a:srgbClr val="002F6C"/>
                </a:solidFill>
                <a:latin typeface="Verdana"/>
                <a:cs typeface="Verdana"/>
              </a:rPr>
              <a:t>be </a:t>
            </a:r>
            <a:r>
              <a:rPr sz="1026" spc="-19" dirty="0">
                <a:solidFill>
                  <a:srgbClr val="002F6C"/>
                </a:solidFill>
                <a:latin typeface="Verdana"/>
                <a:cs typeface="Verdana"/>
              </a:rPr>
              <a:t>assessed </a:t>
            </a:r>
            <a:r>
              <a:rPr sz="1026" spc="6" dirty="0">
                <a:solidFill>
                  <a:srgbClr val="002F6C"/>
                </a:solidFill>
                <a:latin typeface="Verdana"/>
                <a:cs typeface="Verdana"/>
              </a:rPr>
              <a:t>for </a:t>
            </a:r>
            <a:r>
              <a:rPr sz="1026" dirty="0">
                <a:solidFill>
                  <a:srgbClr val="002F6C"/>
                </a:solidFill>
                <a:latin typeface="Verdana"/>
                <a:cs typeface="Verdana"/>
              </a:rPr>
              <a:t>compliance </a:t>
            </a:r>
            <a:r>
              <a:rPr sz="1026" spc="-13" dirty="0">
                <a:solidFill>
                  <a:srgbClr val="002F6C"/>
                </a:solidFill>
                <a:latin typeface="Verdana"/>
                <a:cs typeface="Verdana"/>
              </a:rPr>
              <a:t>against </a:t>
            </a:r>
            <a:r>
              <a:rPr sz="1026" spc="-6" dirty="0">
                <a:solidFill>
                  <a:srgbClr val="002F6C"/>
                </a:solidFill>
                <a:latin typeface="Verdana"/>
                <a:cs typeface="Verdana"/>
              </a:rPr>
              <a:t>the  </a:t>
            </a:r>
            <a:r>
              <a:rPr sz="1026" spc="-77" dirty="0">
                <a:solidFill>
                  <a:srgbClr val="002F6C"/>
                </a:solidFill>
                <a:latin typeface="Verdana"/>
                <a:cs typeface="Verdana"/>
              </a:rPr>
              <a:t>2021 </a:t>
            </a:r>
            <a:r>
              <a:rPr sz="1026" spc="-19" dirty="0">
                <a:solidFill>
                  <a:srgbClr val="002F6C"/>
                </a:solidFill>
                <a:latin typeface="Verdana"/>
                <a:cs typeface="Verdana"/>
              </a:rPr>
              <a:t>SES</a:t>
            </a:r>
            <a:r>
              <a:rPr sz="1026" spc="-45" dirty="0">
                <a:solidFill>
                  <a:srgbClr val="002F6C"/>
                </a:solidFill>
                <a:latin typeface="Verdana"/>
                <a:cs typeface="Verdana"/>
              </a:rPr>
              <a:t> </a:t>
            </a:r>
            <a:r>
              <a:rPr sz="1026" spc="-19" dirty="0">
                <a:solidFill>
                  <a:srgbClr val="002F6C"/>
                </a:solidFill>
                <a:latin typeface="Verdana"/>
                <a:cs typeface="Verdana"/>
              </a:rPr>
              <a:t>policy.</a:t>
            </a:r>
            <a:endParaRPr sz="1026">
              <a:latin typeface="Verdana"/>
              <a:cs typeface="Verdana"/>
            </a:endParaRPr>
          </a:p>
        </p:txBody>
      </p:sp>
      <p:sp>
        <p:nvSpPr>
          <p:cNvPr id="31" name="object 31"/>
          <p:cNvSpPr txBox="1"/>
          <p:nvPr/>
        </p:nvSpPr>
        <p:spPr>
          <a:xfrm>
            <a:off x="4049189" y="2275650"/>
            <a:ext cx="1463637" cy="659356"/>
          </a:xfrm>
          <a:prstGeom prst="rect">
            <a:avLst/>
          </a:prstGeom>
          <a:solidFill>
            <a:srgbClr val="0067B1"/>
          </a:solidFill>
        </p:spPr>
        <p:txBody>
          <a:bodyPr vert="horz" wrap="square" lIns="0" tIns="144979" rIns="0" bIns="0" rtlCol="0">
            <a:spAutoFit/>
          </a:bodyPr>
          <a:lstStyle/>
          <a:p>
            <a:pPr marL="188153" marR="210959" algn="ctr">
              <a:lnSpc>
                <a:spcPts val="1026"/>
              </a:lnSpc>
              <a:spcBef>
                <a:spcPts val="1142"/>
              </a:spcBef>
            </a:pPr>
            <a:r>
              <a:rPr sz="1026" dirty="0">
                <a:solidFill>
                  <a:srgbClr val="FFFFFF"/>
                </a:solidFill>
                <a:latin typeface="Verdana"/>
                <a:cs typeface="Verdana"/>
              </a:rPr>
              <a:t>will </a:t>
            </a:r>
            <a:r>
              <a:rPr sz="1026" spc="13" dirty="0">
                <a:solidFill>
                  <a:srgbClr val="FFFFFF"/>
                </a:solidFill>
                <a:latin typeface="Verdana"/>
                <a:cs typeface="Verdana"/>
              </a:rPr>
              <a:t>be</a:t>
            </a:r>
            <a:r>
              <a:rPr sz="1026" spc="-173" dirty="0">
                <a:solidFill>
                  <a:srgbClr val="FFFFFF"/>
                </a:solidFill>
                <a:latin typeface="Verdana"/>
                <a:cs typeface="Verdana"/>
              </a:rPr>
              <a:t> </a:t>
            </a:r>
            <a:r>
              <a:rPr sz="1026" spc="-19" dirty="0">
                <a:solidFill>
                  <a:srgbClr val="FFFFFF"/>
                </a:solidFill>
                <a:latin typeface="Verdana"/>
                <a:cs typeface="Verdana"/>
              </a:rPr>
              <a:t>assessed  </a:t>
            </a:r>
            <a:r>
              <a:rPr sz="1026" spc="6" dirty="0">
                <a:solidFill>
                  <a:srgbClr val="FFFFFF"/>
                </a:solidFill>
                <a:latin typeface="Verdana"/>
                <a:cs typeface="Verdana"/>
              </a:rPr>
              <a:t>for </a:t>
            </a:r>
            <a:r>
              <a:rPr sz="1026" dirty="0">
                <a:solidFill>
                  <a:srgbClr val="FFFFFF"/>
                </a:solidFill>
                <a:latin typeface="Verdana"/>
                <a:cs typeface="Verdana"/>
              </a:rPr>
              <a:t>compliance  </a:t>
            </a:r>
            <a:r>
              <a:rPr sz="1026" spc="-13" dirty="0">
                <a:solidFill>
                  <a:srgbClr val="FFFFFF"/>
                </a:solidFill>
                <a:latin typeface="Verdana"/>
                <a:cs typeface="Verdana"/>
              </a:rPr>
              <a:t>against </a:t>
            </a:r>
            <a:r>
              <a:rPr sz="1026" spc="-6" dirty="0">
                <a:solidFill>
                  <a:srgbClr val="FFFFFF"/>
                </a:solidFill>
                <a:latin typeface="Verdana"/>
                <a:cs typeface="Verdana"/>
              </a:rPr>
              <a:t>the</a:t>
            </a:r>
            <a:r>
              <a:rPr sz="1026" spc="-180" dirty="0">
                <a:solidFill>
                  <a:srgbClr val="FFFFFF"/>
                </a:solidFill>
                <a:latin typeface="Verdana"/>
                <a:cs typeface="Verdana"/>
              </a:rPr>
              <a:t> </a:t>
            </a:r>
            <a:r>
              <a:rPr sz="1026" spc="-71" dirty="0">
                <a:solidFill>
                  <a:srgbClr val="FFFFFF"/>
                </a:solidFill>
                <a:latin typeface="Verdana"/>
                <a:cs typeface="Verdana"/>
              </a:rPr>
              <a:t>2015  </a:t>
            </a:r>
            <a:r>
              <a:rPr sz="1026" spc="-19" dirty="0">
                <a:solidFill>
                  <a:srgbClr val="FFFFFF"/>
                </a:solidFill>
                <a:latin typeface="Verdana"/>
                <a:cs typeface="Verdana"/>
              </a:rPr>
              <a:t>SES</a:t>
            </a:r>
            <a:r>
              <a:rPr sz="1026" spc="-77" dirty="0">
                <a:solidFill>
                  <a:srgbClr val="FFFFFF"/>
                </a:solidFill>
                <a:latin typeface="Verdana"/>
                <a:cs typeface="Verdana"/>
              </a:rPr>
              <a:t> </a:t>
            </a:r>
            <a:r>
              <a:rPr sz="1026" spc="-19" dirty="0">
                <a:solidFill>
                  <a:srgbClr val="FFFFFF"/>
                </a:solidFill>
                <a:latin typeface="Verdana"/>
                <a:cs typeface="Verdana"/>
              </a:rPr>
              <a:t>policy.</a:t>
            </a:r>
            <a:endParaRPr sz="1026">
              <a:latin typeface="Verdana"/>
              <a:cs typeface="Verdana"/>
            </a:endParaRPr>
          </a:p>
        </p:txBody>
      </p:sp>
      <p:sp>
        <p:nvSpPr>
          <p:cNvPr id="32" name="object 32"/>
          <p:cNvSpPr txBox="1"/>
          <p:nvPr/>
        </p:nvSpPr>
        <p:spPr>
          <a:xfrm>
            <a:off x="3839131" y="3523008"/>
            <a:ext cx="1883914" cy="1234045"/>
          </a:xfrm>
          <a:prstGeom prst="rect">
            <a:avLst/>
          </a:prstGeom>
          <a:solidFill>
            <a:srgbClr val="0067B1"/>
          </a:solidFill>
        </p:spPr>
        <p:txBody>
          <a:bodyPr vert="horz" wrap="square" lIns="0" tIns="814" rIns="0" bIns="0" rtlCol="0">
            <a:spAutoFit/>
          </a:bodyPr>
          <a:lstStyle/>
          <a:p>
            <a:pPr>
              <a:spcBef>
                <a:spcPts val="6"/>
              </a:spcBef>
            </a:pPr>
            <a:endParaRPr sz="1347">
              <a:latin typeface="Times New Roman"/>
              <a:cs typeface="Times New Roman"/>
            </a:endParaRPr>
          </a:p>
          <a:p>
            <a:pPr marL="210145" marR="233766" indent="-815" algn="ctr">
              <a:lnSpc>
                <a:spcPts val="1026"/>
              </a:lnSpc>
              <a:spcBef>
                <a:spcPts val="6"/>
              </a:spcBef>
            </a:pPr>
            <a:r>
              <a:rPr sz="1026" dirty="0">
                <a:solidFill>
                  <a:srgbClr val="FFFFFF"/>
                </a:solidFill>
                <a:latin typeface="Verdana"/>
                <a:cs typeface="Verdana"/>
              </a:rPr>
              <a:t>will </a:t>
            </a:r>
            <a:r>
              <a:rPr sz="1026" spc="13" dirty="0">
                <a:solidFill>
                  <a:srgbClr val="FFFFFF"/>
                </a:solidFill>
                <a:latin typeface="Verdana"/>
                <a:cs typeface="Verdana"/>
              </a:rPr>
              <a:t>be </a:t>
            </a:r>
            <a:r>
              <a:rPr sz="1026" spc="-19" dirty="0">
                <a:solidFill>
                  <a:srgbClr val="FFFFFF"/>
                </a:solidFill>
                <a:latin typeface="Verdana"/>
                <a:cs typeface="Verdana"/>
              </a:rPr>
              <a:t>assessed </a:t>
            </a:r>
            <a:r>
              <a:rPr sz="1026" spc="6" dirty="0">
                <a:solidFill>
                  <a:srgbClr val="FFFFFF"/>
                </a:solidFill>
                <a:latin typeface="Verdana"/>
                <a:cs typeface="Verdana"/>
              </a:rPr>
              <a:t>for  </a:t>
            </a:r>
            <a:r>
              <a:rPr sz="1026" dirty="0">
                <a:solidFill>
                  <a:srgbClr val="FFFFFF"/>
                </a:solidFill>
                <a:latin typeface="Verdana"/>
                <a:cs typeface="Verdana"/>
              </a:rPr>
              <a:t>compliance </a:t>
            </a:r>
            <a:r>
              <a:rPr sz="1026" spc="-13" dirty="0">
                <a:solidFill>
                  <a:srgbClr val="FFFFFF"/>
                </a:solidFill>
                <a:latin typeface="Verdana"/>
                <a:cs typeface="Verdana"/>
              </a:rPr>
              <a:t>against  either </a:t>
            </a:r>
            <a:r>
              <a:rPr sz="1026" spc="-6" dirty="0">
                <a:solidFill>
                  <a:srgbClr val="FFFFFF"/>
                </a:solidFill>
                <a:latin typeface="Verdana"/>
                <a:cs typeface="Verdana"/>
              </a:rPr>
              <a:t>the </a:t>
            </a:r>
            <a:r>
              <a:rPr sz="1026" spc="-71" dirty="0">
                <a:solidFill>
                  <a:srgbClr val="FFFFFF"/>
                </a:solidFill>
                <a:latin typeface="Verdana"/>
                <a:cs typeface="Verdana"/>
              </a:rPr>
              <a:t>2015 </a:t>
            </a:r>
            <a:r>
              <a:rPr sz="1026" spc="-19" dirty="0">
                <a:solidFill>
                  <a:srgbClr val="FFFFFF"/>
                </a:solidFill>
                <a:latin typeface="Verdana"/>
                <a:cs typeface="Verdana"/>
              </a:rPr>
              <a:t>SES</a:t>
            </a:r>
            <a:r>
              <a:rPr sz="1026" spc="-212" dirty="0">
                <a:solidFill>
                  <a:srgbClr val="FFFFFF"/>
                </a:solidFill>
                <a:latin typeface="Verdana"/>
                <a:cs typeface="Verdana"/>
              </a:rPr>
              <a:t> </a:t>
            </a:r>
            <a:r>
              <a:rPr sz="1026" spc="6" dirty="0">
                <a:solidFill>
                  <a:srgbClr val="FFFFFF"/>
                </a:solidFill>
                <a:latin typeface="Verdana"/>
                <a:cs typeface="Verdana"/>
              </a:rPr>
              <a:t>or  </a:t>
            </a:r>
            <a:r>
              <a:rPr sz="1026" spc="-6" dirty="0">
                <a:solidFill>
                  <a:srgbClr val="FFFFFF"/>
                </a:solidFill>
                <a:latin typeface="Verdana"/>
                <a:cs typeface="Verdana"/>
              </a:rPr>
              <a:t>the </a:t>
            </a:r>
            <a:r>
              <a:rPr sz="1026" spc="-77" dirty="0">
                <a:solidFill>
                  <a:srgbClr val="FFFFFF"/>
                </a:solidFill>
                <a:latin typeface="Verdana"/>
                <a:cs typeface="Verdana"/>
              </a:rPr>
              <a:t>2021 </a:t>
            </a:r>
            <a:r>
              <a:rPr sz="1026" spc="-19" dirty="0">
                <a:solidFill>
                  <a:srgbClr val="FFFFFF"/>
                </a:solidFill>
                <a:latin typeface="Verdana"/>
                <a:cs typeface="Verdana"/>
              </a:rPr>
              <a:t>SES  </a:t>
            </a:r>
            <a:r>
              <a:rPr sz="1026" spc="6" dirty="0">
                <a:solidFill>
                  <a:srgbClr val="FFFFFF"/>
                </a:solidFill>
                <a:latin typeface="Verdana"/>
                <a:cs typeface="Verdana"/>
              </a:rPr>
              <a:t>depending on which  </a:t>
            </a:r>
            <a:r>
              <a:rPr sz="1026" dirty="0">
                <a:solidFill>
                  <a:srgbClr val="FFFFFF"/>
                </a:solidFill>
                <a:latin typeface="Verdana"/>
                <a:cs typeface="Verdana"/>
              </a:rPr>
              <a:t>SESP </a:t>
            </a:r>
            <a:r>
              <a:rPr sz="1026" spc="-19" dirty="0">
                <a:solidFill>
                  <a:srgbClr val="FFFFFF"/>
                </a:solidFill>
                <a:latin typeface="Verdana"/>
                <a:cs typeface="Verdana"/>
              </a:rPr>
              <a:t>is </a:t>
            </a:r>
            <a:r>
              <a:rPr sz="1026" spc="6" dirty="0">
                <a:solidFill>
                  <a:srgbClr val="FFFFFF"/>
                </a:solidFill>
                <a:latin typeface="Verdana"/>
                <a:cs typeface="Verdana"/>
              </a:rPr>
              <a:t>included </a:t>
            </a:r>
            <a:r>
              <a:rPr sz="1026" spc="-19" dirty="0">
                <a:solidFill>
                  <a:srgbClr val="FFFFFF"/>
                </a:solidFill>
                <a:latin typeface="Verdana"/>
                <a:cs typeface="Verdana"/>
              </a:rPr>
              <a:t>in  </a:t>
            </a:r>
            <a:r>
              <a:rPr sz="1026" dirty="0">
                <a:solidFill>
                  <a:srgbClr val="FFFFFF"/>
                </a:solidFill>
                <a:latin typeface="Verdana"/>
                <a:cs typeface="Verdana"/>
              </a:rPr>
              <a:t>Annex </a:t>
            </a:r>
            <a:r>
              <a:rPr sz="1026" spc="13" dirty="0">
                <a:solidFill>
                  <a:srgbClr val="FFFFFF"/>
                </a:solidFill>
                <a:latin typeface="Verdana"/>
                <a:cs typeface="Verdana"/>
              </a:rPr>
              <a:t>to </a:t>
            </a:r>
            <a:r>
              <a:rPr sz="1026" spc="-6" dirty="0">
                <a:solidFill>
                  <a:srgbClr val="FFFFFF"/>
                </a:solidFill>
                <a:latin typeface="Verdana"/>
                <a:cs typeface="Verdana"/>
              </a:rPr>
              <a:t>the </a:t>
            </a:r>
            <a:r>
              <a:rPr sz="1026" dirty="0">
                <a:solidFill>
                  <a:srgbClr val="FFFFFF"/>
                </a:solidFill>
                <a:latin typeface="Verdana"/>
                <a:cs typeface="Verdana"/>
              </a:rPr>
              <a:t>signed  Project</a:t>
            </a:r>
            <a:r>
              <a:rPr sz="1026" spc="-77" dirty="0">
                <a:solidFill>
                  <a:srgbClr val="FFFFFF"/>
                </a:solidFill>
                <a:latin typeface="Verdana"/>
                <a:cs typeface="Verdana"/>
              </a:rPr>
              <a:t> </a:t>
            </a:r>
            <a:r>
              <a:rPr sz="1026" spc="-13" dirty="0">
                <a:solidFill>
                  <a:srgbClr val="FFFFFF"/>
                </a:solidFill>
                <a:latin typeface="Verdana"/>
                <a:cs typeface="Verdana"/>
              </a:rPr>
              <a:t>Document.</a:t>
            </a:r>
            <a:endParaRPr sz="1026">
              <a:latin typeface="Verdana"/>
              <a:cs typeface="Verdana"/>
            </a:endParaRPr>
          </a:p>
        </p:txBody>
      </p:sp>
      <p:sp>
        <p:nvSpPr>
          <p:cNvPr id="33" name="object 33"/>
          <p:cNvSpPr txBox="1"/>
          <p:nvPr/>
        </p:nvSpPr>
        <p:spPr>
          <a:xfrm>
            <a:off x="3839131" y="5213416"/>
            <a:ext cx="1883914" cy="781839"/>
          </a:xfrm>
          <a:prstGeom prst="rect">
            <a:avLst/>
          </a:prstGeom>
          <a:solidFill>
            <a:srgbClr val="0067B1"/>
          </a:solidFill>
        </p:spPr>
        <p:txBody>
          <a:bodyPr vert="horz" wrap="square" lIns="0" tIns="139278" rIns="0" bIns="0" rtlCol="0">
            <a:spAutoFit/>
          </a:bodyPr>
          <a:lstStyle/>
          <a:p>
            <a:pPr marL="185709" marR="208516" indent="-815" algn="ctr">
              <a:lnSpc>
                <a:spcPts val="1026"/>
              </a:lnSpc>
              <a:spcBef>
                <a:spcPts val="1097"/>
              </a:spcBef>
            </a:pPr>
            <a:r>
              <a:rPr sz="1026" dirty="0">
                <a:solidFill>
                  <a:srgbClr val="FFFFFF"/>
                </a:solidFill>
                <a:latin typeface="Verdana"/>
                <a:cs typeface="Verdana"/>
              </a:rPr>
              <a:t>will </a:t>
            </a:r>
            <a:r>
              <a:rPr sz="1026" spc="13" dirty="0">
                <a:solidFill>
                  <a:srgbClr val="FFFFFF"/>
                </a:solidFill>
                <a:latin typeface="Verdana"/>
                <a:cs typeface="Verdana"/>
              </a:rPr>
              <a:t>be </a:t>
            </a:r>
            <a:r>
              <a:rPr sz="1026" spc="-19" dirty="0">
                <a:solidFill>
                  <a:srgbClr val="FFFFFF"/>
                </a:solidFill>
                <a:latin typeface="Verdana"/>
                <a:cs typeface="Verdana"/>
              </a:rPr>
              <a:t>assessed </a:t>
            </a:r>
            <a:r>
              <a:rPr sz="1026" spc="6" dirty="0">
                <a:solidFill>
                  <a:srgbClr val="FFFFFF"/>
                </a:solidFill>
                <a:latin typeface="Verdana"/>
                <a:cs typeface="Verdana"/>
              </a:rPr>
              <a:t>for  </a:t>
            </a:r>
            <a:r>
              <a:rPr sz="1026" dirty="0">
                <a:solidFill>
                  <a:srgbClr val="FFFFFF"/>
                </a:solidFill>
                <a:latin typeface="Verdana"/>
                <a:cs typeface="Verdana"/>
              </a:rPr>
              <a:t>compliance </a:t>
            </a:r>
            <a:r>
              <a:rPr sz="1026" spc="-13" dirty="0">
                <a:solidFill>
                  <a:srgbClr val="FFFFFF"/>
                </a:solidFill>
                <a:latin typeface="Verdana"/>
                <a:cs typeface="Verdana"/>
              </a:rPr>
              <a:t>against  </a:t>
            </a:r>
            <a:r>
              <a:rPr sz="1026" spc="-6" dirty="0">
                <a:solidFill>
                  <a:srgbClr val="FFFFFF"/>
                </a:solidFill>
                <a:latin typeface="Verdana"/>
                <a:cs typeface="Verdana"/>
              </a:rPr>
              <a:t>the </a:t>
            </a:r>
            <a:r>
              <a:rPr sz="1026" spc="-77" dirty="0">
                <a:solidFill>
                  <a:srgbClr val="FFFFFF"/>
                </a:solidFill>
                <a:latin typeface="Verdana"/>
                <a:cs typeface="Verdana"/>
              </a:rPr>
              <a:t>2021 </a:t>
            </a:r>
            <a:r>
              <a:rPr sz="1026" spc="-19" dirty="0">
                <a:solidFill>
                  <a:srgbClr val="FFFFFF"/>
                </a:solidFill>
                <a:latin typeface="Verdana"/>
                <a:cs typeface="Verdana"/>
              </a:rPr>
              <a:t>SES </a:t>
            </a:r>
            <a:r>
              <a:rPr sz="1026" spc="13" dirty="0">
                <a:solidFill>
                  <a:srgbClr val="FFFFFF"/>
                </a:solidFill>
                <a:latin typeface="Verdana"/>
                <a:cs typeface="Verdana"/>
              </a:rPr>
              <a:t>policy  </a:t>
            </a:r>
            <a:r>
              <a:rPr sz="1026" dirty="0">
                <a:solidFill>
                  <a:srgbClr val="FFFFFF"/>
                </a:solidFill>
                <a:latin typeface="Verdana"/>
                <a:cs typeface="Verdana"/>
              </a:rPr>
              <a:t>and</a:t>
            </a:r>
            <a:r>
              <a:rPr sz="1026" spc="-77" dirty="0">
                <a:solidFill>
                  <a:srgbClr val="FFFFFF"/>
                </a:solidFill>
                <a:latin typeface="Verdana"/>
                <a:cs typeface="Verdana"/>
              </a:rPr>
              <a:t> </a:t>
            </a:r>
            <a:r>
              <a:rPr sz="1026" dirty="0">
                <a:solidFill>
                  <a:srgbClr val="FFFFFF"/>
                </a:solidFill>
                <a:latin typeface="Verdana"/>
                <a:cs typeface="Verdana"/>
              </a:rPr>
              <a:t>will</a:t>
            </a:r>
            <a:r>
              <a:rPr sz="1026" spc="-77" dirty="0">
                <a:solidFill>
                  <a:srgbClr val="FFFFFF"/>
                </a:solidFill>
                <a:latin typeface="Verdana"/>
                <a:cs typeface="Verdana"/>
              </a:rPr>
              <a:t> </a:t>
            </a:r>
            <a:r>
              <a:rPr sz="1026" spc="6" dirty="0">
                <a:solidFill>
                  <a:srgbClr val="FFFFFF"/>
                </a:solidFill>
                <a:latin typeface="Verdana"/>
                <a:cs typeface="Verdana"/>
              </a:rPr>
              <a:t>apply</a:t>
            </a:r>
            <a:r>
              <a:rPr sz="1026" spc="-77" dirty="0">
                <a:solidFill>
                  <a:srgbClr val="FFFFFF"/>
                </a:solidFill>
                <a:latin typeface="Verdana"/>
                <a:cs typeface="Verdana"/>
              </a:rPr>
              <a:t> </a:t>
            </a:r>
            <a:r>
              <a:rPr sz="1026" spc="-6" dirty="0">
                <a:solidFill>
                  <a:srgbClr val="FFFFFF"/>
                </a:solidFill>
                <a:latin typeface="Verdana"/>
                <a:cs typeface="Verdana"/>
              </a:rPr>
              <a:t>the</a:t>
            </a:r>
            <a:r>
              <a:rPr sz="1026" spc="-77" dirty="0">
                <a:solidFill>
                  <a:srgbClr val="FFFFFF"/>
                </a:solidFill>
                <a:latin typeface="Verdana"/>
                <a:cs typeface="Verdana"/>
              </a:rPr>
              <a:t> 2021  </a:t>
            </a:r>
            <a:r>
              <a:rPr sz="1026" spc="-45" dirty="0">
                <a:solidFill>
                  <a:srgbClr val="FFFFFF"/>
                </a:solidFill>
                <a:latin typeface="Verdana"/>
                <a:cs typeface="Verdana"/>
              </a:rPr>
              <a:t>SESP.</a:t>
            </a:r>
            <a:endParaRPr sz="1026">
              <a:latin typeface="Verdana"/>
              <a:cs typeface="Verdana"/>
            </a:endParaRPr>
          </a:p>
        </p:txBody>
      </p:sp>
      <p:sp>
        <p:nvSpPr>
          <p:cNvPr id="34" name="object 34"/>
          <p:cNvSpPr/>
          <p:nvPr/>
        </p:nvSpPr>
        <p:spPr>
          <a:xfrm>
            <a:off x="3423171" y="2620391"/>
            <a:ext cx="347787" cy="147423"/>
          </a:xfrm>
          <a:custGeom>
            <a:avLst/>
            <a:gdLst/>
            <a:ahLst/>
            <a:cxnLst/>
            <a:rect l="l" t="t" r="r" b="b"/>
            <a:pathLst>
              <a:path w="271144" h="114935">
                <a:moveTo>
                  <a:pt x="0" y="0"/>
                </a:moveTo>
                <a:lnTo>
                  <a:pt x="0" y="114515"/>
                </a:lnTo>
                <a:lnTo>
                  <a:pt x="271119" y="57264"/>
                </a:lnTo>
                <a:lnTo>
                  <a:pt x="0" y="0"/>
                </a:lnTo>
                <a:close/>
              </a:path>
            </a:pathLst>
          </a:custGeom>
          <a:solidFill>
            <a:srgbClr val="0067B1"/>
          </a:solidFill>
        </p:spPr>
        <p:txBody>
          <a:bodyPr wrap="square" lIns="0" tIns="0" rIns="0" bIns="0" rtlCol="0"/>
          <a:lstStyle/>
          <a:p>
            <a:endParaRPr sz="2309"/>
          </a:p>
        </p:txBody>
      </p:sp>
      <p:sp>
        <p:nvSpPr>
          <p:cNvPr id="35" name="object 35"/>
          <p:cNvSpPr/>
          <p:nvPr/>
        </p:nvSpPr>
        <p:spPr>
          <a:xfrm>
            <a:off x="3423171" y="4181132"/>
            <a:ext cx="347787" cy="147423"/>
          </a:xfrm>
          <a:custGeom>
            <a:avLst/>
            <a:gdLst/>
            <a:ahLst/>
            <a:cxnLst/>
            <a:rect l="l" t="t" r="r" b="b"/>
            <a:pathLst>
              <a:path w="271144" h="114935">
                <a:moveTo>
                  <a:pt x="0" y="0"/>
                </a:moveTo>
                <a:lnTo>
                  <a:pt x="0" y="114515"/>
                </a:lnTo>
                <a:lnTo>
                  <a:pt x="271119" y="57251"/>
                </a:lnTo>
                <a:lnTo>
                  <a:pt x="0" y="0"/>
                </a:lnTo>
                <a:close/>
              </a:path>
            </a:pathLst>
          </a:custGeom>
          <a:solidFill>
            <a:srgbClr val="0067B1"/>
          </a:solidFill>
        </p:spPr>
        <p:txBody>
          <a:bodyPr wrap="square" lIns="0" tIns="0" rIns="0" bIns="0" rtlCol="0"/>
          <a:lstStyle/>
          <a:p>
            <a:endParaRPr sz="2309"/>
          </a:p>
        </p:txBody>
      </p:sp>
      <p:sp>
        <p:nvSpPr>
          <p:cNvPr id="36" name="object 36"/>
          <p:cNvSpPr/>
          <p:nvPr/>
        </p:nvSpPr>
        <p:spPr>
          <a:xfrm>
            <a:off x="3423171" y="5595248"/>
            <a:ext cx="347787" cy="147423"/>
          </a:xfrm>
          <a:custGeom>
            <a:avLst/>
            <a:gdLst/>
            <a:ahLst/>
            <a:cxnLst/>
            <a:rect l="l" t="t" r="r" b="b"/>
            <a:pathLst>
              <a:path w="271144" h="114935">
                <a:moveTo>
                  <a:pt x="0" y="0"/>
                </a:moveTo>
                <a:lnTo>
                  <a:pt x="0" y="114515"/>
                </a:lnTo>
                <a:lnTo>
                  <a:pt x="271119" y="57251"/>
                </a:lnTo>
                <a:lnTo>
                  <a:pt x="0" y="0"/>
                </a:lnTo>
                <a:close/>
              </a:path>
            </a:pathLst>
          </a:custGeom>
          <a:solidFill>
            <a:srgbClr val="0067B1"/>
          </a:solidFill>
        </p:spPr>
        <p:txBody>
          <a:bodyPr wrap="square" lIns="0" tIns="0" rIns="0" bIns="0" rtlCol="0"/>
          <a:lstStyle/>
          <a:p>
            <a:endParaRPr sz="2309"/>
          </a:p>
        </p:txBody>
      </p:sp>
      <p:sp>
        <p:nvSpPr>
          <p:cNvPr id="37" name="object 37"/>
          <p:cNvSpPr/>
          <p:nvPr/>
        </p:nvSpPr>
        <p:spPr>
          <a:xfrm>
            <a:off x="0" y="0"/>
            <a:ext cx="12192000" cy="1741378"/>
          </a:xfrm>
          <a:custGeom>
            <a:avLst/>
            <a:gdLst/>
            <a:ahLst/>
            <a:cxnLst/>
            <a:rect l="l" t="t" r="r" b="b"/>
            <a:pathLst>
              <a:path w="7560309" h="1357630">
                <a:moveTo>
                  <a:pt x="7559992" y="0"/>
                </a:moveTo>
                <a:lnTo>
                  <a:pt x="0" y="0"/>
                </a:lnTo>
                <a:lnTo>
                  <a:pt x="0" y="1357134"/>
                </a:lnTo>
                <a:lnTo>
                  <a:pt x="7559992" y="1357134"/>
                </a:lnTo>
                <a:lnTo>
                  <a:pt x="7559992" y="0"/>
                </a:lnTo>
                <a:close/>
              </a:path>
            </a:pathLst>
          </a:custGeom>
          <a:solidFill>
            <a:srgbClr val="002F6C"/>
          </a:solidFill>
        </p:spPr>
        <p:txBody>
          <a:bodyPr wrap="square" lIns="0" tIns="0" rIns="0" bIns="0" rtlCol="0"/>
          <a:lstStyle/>
          <a:p>
            <a:endParaRPr sz="2309"/>
          </a:p>
        </p:txBody>
      </p:sp>
      <p:sp>
        <p:nvSpPr>
          <p:cNvPr id="38" name="object 38"/>
          <p:cNvSpPr txBox="1"/>
          <p:nvPr/>
        </p:nvSpPr>
        <p:spPr>
          <a:xfrm>
            <a:off x="5496048" y="370104"/>
            <a:ext cx="5080783" cy="1082125"/>
          </a:xfrm>
          <a:prstGeom prst="rect">
            <a:avLst/>
          </a:prstGeom>
        </p:spPr>
        <p:txBody>
          <a:bodyPr vert="horz" wrap="square" lIns="0" tIns="16290" rIns="0" bIns="0" rtlCol="0">
            <a:spAutoFit/>
          </a:bodyPr>
          <a:lstStyle/>
          <a:p>
            <a:pPr marL="16290" marR="6516">
              <a:spcBef>
                <a:spcPts val="128"/>
              </a:spcBef>
            </a:pPr>
            <a:r>
              <a:rPr sz="1154" spc="-38" dirty="0">
                <a:solidFill>
                  <a:srgbClr val="FFFFFF"/>
                </a:solidFill>
                <a:latin typeface="Verdana"/>
                <a:cs typeface="Verdana"/>
              </a:rPr>
              <a:t>To </a:t>
            </a:r>
            <a:r>
              <a:rPr sz="1154" spc="-6" dirty="0">
                <a:solidFill>
                  <a:srgbClr val="FFFFFF"/>
                </a:solidFill>
                <a:latin typeface="Verdana"/>
                <a:cs typeface="Verdana"/>
              </a:rPr>
              <a:t>facilitate </a:t>
            </a:r>
            <a:r>
              <a:rPr sz="1154" spc="-26" dirty="0">
                <a:solidFill>
                  <a:srgbClr val="FFFFFF"/>
                </a:solidFill>
                <a:latin typeface="Verdana"/>
                <a:cs typeface="Verdana"/>
              </a:rPr>
              <a:t>a seamless </a:t>
            </a:r>
            <a:r>
              <a:rPr sz="1154" spc="-6" dirty="0">
                <a:solidFill>
                  <a:srgbClr val="FFFFFF"/>
                </a:solidFill>
                <a:latin typeface="Verdana"/>
                <a:cs typeface="Verdana"/>
              </a:rPr>
              <a:t>changeover </a:t>
            </a:r>
            <a:r>
              <a:rPr sz="1154" spc="13" dirty="0">
                <a:solidFill>
                  <a:srgbClr val="FFFFFF"/>
                </a:solidFill>
                <a:latin typeface="Verdana"/>
                <a:cs typeface="Verdana"/>
              </a:rPr>
              <a:t>to </a:t>
            </a:r>
            <a:r>
              <a:rPr sz="1154" spc="-6" dirty="0">
                <a:solidFill>
                  <a:srgbClr val="FFFFFF"/>
                </a:solidFill>
                <a:latin typeface="Verdana"/>
                <a:cs typeface="Verdana"/>
              </a:rPr>
              <a:t>the </a:t>
            </a:r>
            <a:r>
              <a:rPr sz="1154" spc="6" dirty="0">
                <a:solidFill>
                  <a:srgbClr val="FFFFFF"/>
                </a:solidFill>
                <a:latin typeface="Verdana"/>
                <a:cs typeface="Verdana"/>
              </a:rPr>
              <a:t>updated </a:t>
            </a:r>
            <a:r>
              <a:rPr sz="1154" spc="-51" dirty="0">
                <a:solidFill>
                  <a:srgbClr val="FFFFFF"/>
                </a:solidFill>
                <a:latin typeface="Verdana"/>
                <a:cs typeface="Verdana"/>
              </a:rPr>
              <a:t>SES, </a:t>
            </a:r>
            <a:r>
              <a:rPr sz="1154" spc="-26" dirty="0">
                <a:solidFill>
                  <a:srgbClr val="FFFFFF"/>
                </a:solidFill>
                <a:latin typeface="Verdana"/>
                <a:cs typeface="Verdana"/>
              </a:rPr>
              <a:t>a </a:t>
            </a:r>
            <a:r>
              <a:rPr sz="1154" spc="-13" dirty="0">
                <a:solidFill>
                  <a:srgbClr val="FFFFFF"/>
                </a:solidFill>
                <a:latin typeface="Verdana"/>
                <a:cs typeface="Verdana"/>
              </a:rPr>
              <a:t>transition  </a:t>
            </a:r>
            <a:r>
              <a:rPr sz="1154" spc="13" dirty="0">
                <a:solidFill>
                  <a:srgbClr val="FFFFFF"/>
                </a:solidFill>
                <a:latin typeface="Verdana"/>
                <a:cs typeface="Verdana"/>
              </a:rPr>
              <a:t>period</a:t>
            </a:r>
            <a:r>
              <a:rPr sz="1154" spc="-58" dirty="0">
                <a:solidFill>
                  <a:srgbClr val="FFFFFF"/>
                </a:solidFill>
                <a:latin typeface="Verdana"/>
                <a:cs typeface="Verdana"/>
              </a:rPr>
              <a:t> </a:t>
            </a:r>
            <a:r>
              <a:rPr sz="1154" spc="-26" dirty="0">
                <a:solidFill>
                  <a:srgbClr val="FFFFFF"/>
                </a:solidFill>
                <a:latin typeface="Verdana"/>
                <a:cs typeface="Verdana"/>
              </a:rPr>
              <a:t>has</a:t>
            </a:r>
            <a:r>
              <a:rPr sz="1154" spc="-58" dirty="0">
                <a:solidFill>
                  <a:srgbClr val="FFFFFF"/>
                </a:solidFill>
                <a:latin typeface="Verdana"/>
                <a:cs typeface="Verdana"/>
              </a:rPr>
              <a:t> </a:t>
            </a:r>
            <a:r>
              <a:rPr sz="1154" dirty="0">
                <a:solidFill>
                  <a:srgbClr val="FFFFFF"/>
                </a:solidFill>
                <a:latin typeface="Verdana"/>
                <a:cs typeface="Verdana"/>
              </a:rPr>
              <a:t>been</a:t>
            </a:r>
            <a:r>
              <a:rPr sz="1154" spc="-51" dirty="0">
                <a:solidFill>
                  <a:srgbClr val="FFFFFF"/>
                </a:solidFill>
                <a:latin typeface="Verdana"/>
                <a:cs typeface="Verdana"/>
              </a:rPr>
              <a:t> </a:t>
            </a:r>
            <a:r>
              <a:rPr sz="1154" spc="-6" dirty="0">
                <a:solidFill>
                  <a:srgbClr val="FFFFFF"/>
                </a:solidFill>
                <a:latin typeface="Verdana"/>
                <a:cs typeface="Verdana"/>
              </a:rPr>
              <a:t>introduced.</a:t>
            </a:r>
            <a:r>
              <a:rPr sz="1154" spc="-58" dirty="0">
                <a:solidFill>
                  <a:srgbClr val="FFFFFF"/>
                </a:solidFill>
                <a:latin typeface="Verdana"/>
                <a:cs typeface="Verdana"/>
              </a:rPr>
              <a:t> </a:t>
            </a:r>
            <a:r>
              <a:rPr sz="1154" dirty="0">
                <a:solidFill>
                  <a:srgbClr val="FFFFFF"/>
                </a:solidFill>
                <a:latin typeface="Verdana"/>
                <a:cs typeface="Verdana"/>
              </a:rPr>
              <a:t>Especially</a:t>
            </a:r>
            <a:r>
              <a:rPr sz="1154" spc="-58" dirty="0">
                <a:solidFill>
                  <a:srgbClr val="FFFFFF"/>
                </a:solidFill>
                <a:latin typeface="Verdana"/>
                <a:cs typeface="Verdana"/>
              </a:rPr>
              <a:t> </a:t>
            </a:r>
            <a:r>
              <a:rPr sz="1154" spc="6" dirty="0">
                <a:solidFill>
                  <a:srgbClr val="FFFFFF"/>
                </a:solidFill>
                <a:latin typeface="Verdana"/>
                <a:cs typeface="Verdana"/>
              </a:rPr>
              <a:t>for</a:t>
            </a:r>
            <a:r>
              <a:rPr sz="1154" spc="-51" dirty="0">
                <a:solidFill>
                  <a:srgbClr val="FFFFFF"/>
                </a:solidFill>
                <a:latin typeface="Verdana"/>
                <a:cs typeface="Verdana"/>
              </a:rPr>
              <a:t> </a:t>
            </a:r>
            <a:r>
              <a:rPr sz="1154" spc="-6" dirty="0">
                <a:solidFill>
                  <a:srgbClr val="FFFFFF"/>
                </a:solidFill>
                <a:latin typeface="Verdana"/>
                <a:cs typeface="Verdana"/>
              </a:rPr>
              <a:t>projects</a:t>
            </a:r>
            <a:r>
              <a:rPr sz="1154" spc="-58" dirty="0">
                <a:solidFill>
                  <a:srgbClr val="FFFFFF"/>
                </a:solidFill>
                <a:latin typeface="Verdana"/>
                <a:cs typeface="Verdana"/>
              </a:rPr>
              <a:t> </a:t>
            </a:r>
            <a:r>
              <a:rPr sz="1154" spc="-13" dirty="0">
                <a:solidFill>
                  <a:srgbClr val="FFFFFF"/>
                </a:solidFill>
                <a:latin typeface="Verdana"/>
                <a:cs typeface="Verdana"/>
              </a:rPr>
              <a:t>that</a:t>
            </a:r>
            <a:r>
              <a:rPr sz="1154" spc="-58" dirty="0">
                <a:solidFill>
                  <a:srgbClr val="FFFFFF"/>
                </a:solidFill>
                <a:latin typeface="Verdana"/>
                <a:cs typeface="Verdana"/>
              </a:rPr>
              <a:t> </a:t>
            </a:r>
            <a:r>
              <a:rPr sz="1154" spc="-6" dirty="0">
                <a:solidFill>
                  <a:srgbClr val="FFFFFF"/>
                </a:solidFill>
                <a:latin typeface="Verdana"/>
                <a:cs typeface="Verdana"/>
              </a:rPr>
              <a:t>initiated</a:t>
            </a:r>
            <a:r>
              <a:rPr sz="1154" spc="-51" dirty="0">
                <a:solidFill>
                  <a:srgbClr val="FFFFFF"/>
                </a:solidFill>
                <a:latin typeface="Verdana"/>
                <a:cs typeface="Verdana"/>
              </a:rPr>
              <a:t> </a:t>
            </a:r>
            <a:r>
              <a:rPr sz="1154" spc="-13" dirty="0">
                <a:solidFill>
                  <a:srgbClr val="FFFFFF"/>
                </a:solidFill>
                <a:latin typeface="Verdana"/>
                <a:cs typeface="Verdana"/>
              </a:rPr>
              <a:t>their  </a:t>
            </a:r>
            <a:r>
              <a:rPr sz="1154" spc="-6" dirty="0">
                <a:solidFill>
                  <a:srgbClr val="FFFFFF"/>
                </a:solidFill>
                <a:latin typeface="Verdana"/>
                <a:cs typeface="Verdana"/>
              </a:rPr>
              <a:t>preparation </a:t>
            </a:r>
            <a:r>
              <a:rPr sz="1154" dirty="0">
                <a:solidFill>
                  <a:srgbClr val="FFFFFF"/>
                </a:solidFill>
                <a:latin typeface="Verdana"/>
                <a:cs typeface="Verdana"/>
              </a:rPr>
              <a:t>process </a:t>
            </a:r>
            <a:r>
              <a:rPr sz="1154" spc="-6" dirty="0">
                <a:solidFill>
                  <a:srgbClr val="FFFFFF"/>
                </a:solidFill>
                <a:latin typeface="Verdana"/>
                <a:cs typeface="Verdana"/>
              </a:rPr>
              <a:t>under the </a:t>
            </a:r>
            <a:r>
              <a:rPr sz="1154" spc="-77" dirty="0">
                <a:solidFill>
                  <a:srgbClr val="FFFFFF"/>
                </a:solidFill>
                <a:latin typeface="Verdana"/>
                <a:cs typeface="Verdana"/>
              </a:rPr>
              <a:t>2015 </a:t>
            </a:r>
            <a:r>
              <a:rPr sz="1154" spc="-51" dirty="0">
                <a:solidFill>
                  <a:srgbClr val="FFFFFF"/>
                </a:solidFill>
                <a:latin typeface="Verdana"/>
                <a:cs typeface="Verdana"/>
              </a:rPr>
              <a:t>SES, </a:t>
            </a:r>
            <a:r>
              <a:rPr sz="1154" spc="-26" dirty="0">
                <a:solidFill>
                  <a:srgbClr val="FFFFFF"/>
                </a:solidFill>
                <a:latin typeface="Verdana"/>
                <a:cs typeface="Verdana"/>
              </a:rPr>
              <a:t>a </a:t>
            </a:r>
            <a:r>
              <a:rPr sz="1154" spc="-6" dirty="0">
                <a:solidFill>
                  <a:srgbClr val="FFFFFF"/>
                </a:solidFill>
                <a:latin typeface="Verdana"/>
                <a:cs typeface="Verdana"/>
              </a:rPr>
              <a:t>flexible </a:t>
            </a:r>
            <a:r>
              <a:rPr sz="1154" spc="6" dirty="0">
                <a:solidFill>
                  <a:srgbClr val="FFFFFF"/>
                </a:solidFill>
                <a:latin typeface="Verdana"/>
                <a:cs typeface="Verdana"/>
              </a:rPr>
              <a:t>approach </a:t>
            </a:r>
            <a:r>
              <a:rPr sz="1154" spc="-32" dirty="0">
                <a:solidFill>
                  <a:srgbClr val="FFFFFF"/>
                </a:solidFill>
                <a:latin typeface="Verdana"/>
                <a:cs typeface="Verdana"/>
              </a:rPr>
              <a:t>may </a:t>
            </a:r>
            <a:r>
              <a:rPr sz="1154" spc="19" dirty="0">
                <a:solidFill>
                  <a:srgbClr val="FFFFFF"/>
                </a:solidFill>
                <a:latin typeface="Verdana"/>
                <a:cs typeface="Verdana"/>
              </a:rPr>
              <a:t>be  </a:t>
            </a:r>
            <a:r>
              <a:rPr sz="1154" spc="-26" dirty="0">
                <a:solidFill>
                  <a:srgbClr val="FFFFFF"/>
                </a:solidFill>
                <a:latin typeface="Verdana"/>
                <a:cs typeface="Verdana"/>
              </a:rPr>
              <a:t>required.</a:t>
            </a:r>
            <a:r>
              <a:rPr sz="1154" spc="-58" dirty="0">
                <a:solidFill>
                  <a:srgbClr val="FFFFFF"/>
                </a:solidFill>
                <a:latin typeface="Verdana"/>
                <a:cs typeface="Verdana"/>
              </a:rPr>
              <a:t> </a:t>
            </a:r>
            <a:r>
              <a:rPr sz="1154" spc="26" dirty="0">
                <a:solidFill>
                  <a:srgbClr val="FFFFFF"/>
                </a:solidFill>
                <a:latin typeface="Verdana"/>
                <a:cs typeface="Verdana"/>
              </a:rPr>
              <a:t>For</a:t>
            </a:r>
            <a:r>
              <a:rPr sz="1154" spc="-58" dirty="0">
                <a:solidFill>
                  <a:srgbClr val="FFFFFF"/>
                </a:solidFill>
                <a:latin typeface="Verdana"/>
                <a:cs typeface="Verdana"/>
              </a:rPr>
              <a:t> </a:t>
            </a:r>
            <a:r>
              <a:rPr sz="1154" spc="-13" dirty="0">
                <a:solidFill>
                  <a:srgbClr val="FFFFFF"/>
                </a:solidFill>
                <a:latin typeface="Verdana"/>
                <a:cs typeface="Verdana"/>
              </a:rPr>
              <a:t>these</a:t>
            </a:r>
            <a:r>
              <a:rPr sz="1154" spc="-51" dirty="0">
                <a:solidFill>
                  <a:srgbClr val="FFFFFF"/>
                </a:solidFill>
                <a:latin typeface="Verdana"/>
                <a:cs typeface="Verdana"/>
              </a:rPr>
              <a:t> </a:t>
            </a:r>
            <a:r>
              <a:rPr sz="1154" spc="-6" dirty="0">
                <a:solidFill>
                  <a:srgbClr val="FFFFFF"/>
                </a:solidFill>
                <a:latin typeface="Verdana"/>
                <a:cs typeface="Verdana"/>
              </a:rPr>
              <a:t>cases</a:t>
            </a:r>
            <a:r>
              <a:rPr sz="1154" spc="-58" dirty="0">
                <a:solidFill>
                  <a:srgbClr val="FFFFFF"/>
                </a:solidFill>
                <a:latin typeface="Verdana"/>
                <a:cs typeface="Verdana"/>
              </a:rPr>
              <a:t> </a:t>
            </a:r>
            <a:r>
              <a:rPr sz="1154" spc="-6" dirty="0">
                <a:solidFill>
                  <a:srgbClr val="FFFFFF"/>
                </a:solidFill>
                <a:latin typeface="Verdana"/>
                <a:cs typeface="Verdana"/>
              </a:rPr>
              <a:t>the</a:t>
            </a:r>
            <a:r>
              <a:rPr sz="1154" spc="-58" dirty="0">
                <a:solidFill>
                  <a:srgbClr val="FFFFFF"/>
                </a:solidFill>
                <a:latin typeface="Verdana"/>
                <a:cs typeface="Verdana"/>
              </a:rPr>
              <a:t> </a:t>
            </a:r>
            <a:r>
              <a:rPr sz="1154" spc="-13" dirty="0">
                <a:solidFill>
                  <a:srgbClr val="FFFFFF"/>
                </a:solidFill>
                <a:latin typeface="Verdana"/>
                <a:cs typeface="Verdana"/>
              </a:rPr>
              <a:t>signature</a:t>
            </a:r>
            <a:r>
              <a:rPr sz="1154" spc="-51" dirty="0">
                <a:solidFill>
                  <a:srgbClr val="FFFFFF"/>
                </a:solidFill>
                <a:latin typeface="Verdana"/>
                <a:cs typeface="Verdana"/>
              </a:rPr>
              <a:t> </a:t>
            </a:r>
            <a:r>
              <a:rPr sz="1154" dirty="0">
                <a:solidFill>
                  <a:srgbClr val="FFFFFF"/>
                </a:solidFill>
                <a:latin typeface="Verdana"/>
                <a:cs typeface="Verdana"/>
              </a:rPr>
              <a:t>date</a:t>
            </a:r>
            <a:r>
              <a:rPr sz="1154" spc="-58" dirty="0">
                <a:solidFill>
                  <a:srgbClr val="FFFFFF"/>
                </a:solidFill>
                <a:latin typeface="Verdana"/>
                <a:cs typeface="Verdana"/>
              </a:rPr>
              <a:t> </a:t>
            </a:r>
            <a:r>
              <a:rPr sz="1154" spc="26" dirty="0">
                <a:solidFill>
                  <a:srgbClr val="FFFFFF"/>
                </a:solidFill>
                <a:latin typeface="Verdana"/>
                <a:cs typeface="Verdana"/>
              </a:rPr>
              <a:t>of</a:t>
            </a:r>
            <a:r>
              <a:rPr sz="1154" spc="-58" dirty="0">
                <a:solidFill>
                  <a:srgbClr val="FFFFFF"/>
                </a:solidFill>
                <a:latin typeface="Verdana"/>
                <a:cs typeface="Verdana"/>
              </a:rPr>
              <a:t> </a:t>
            </a:r>
            <a:r>
              <a:rPr sz="1154" spc="-6" dirty="0">
                <a:solidFill>
                  <a:srgbClr val="FFFFFF"/>
                </a:solidFill>
                <a:latin typeface="Verdana"/>
                <a:cs typeface="Verdana"/>
              </a:rPr>
              <a:t>the</a:t>
            </a:r>
            <a:r>
              <a:rPr sz="1154" spc="-51" dirty="0">
                <a:solidFill>
                  <a:srgbClr val="FFFFFF"/>
                </a:solidFill>
                <a:latin typeface="Verdana"/>
                <a:cs typeface="Verdana"/>
              </a:rPr>
              <a:t> </a:t>
            </a:r>
            <a:r>
              <a:rPr sz="1154" dirty="0">
                <a:solidFill>
                  <a:srgbClr val="FFFFFF"/>
                </a:solidFill>
                <a:latin typeface="Verdana"/>
                <a:cs typeface="Verdana"/>
              </a:rPr>
              <a:t>Project</a:t>
            </a:r>
            <a:r>
              <a:rPr sz="1154" spc="-58" dirty="0">
                <a:solidFill>
                  <a:srgbClr val="FFFFFF"/>
                </a:solidFill>
                <a:latin typeface="Verdana"/>
                <a:cs typeface="Verdana"/>
              </a:rPr>
              <a:t> </a:t>
            </a:r>
            <a:r>
              <a:rPr sz="1154" dirty="0">
                <a:solidFill>
                  <a:srgbClr val="FFFFFF"/>
                </a:solidFill>
                <a:latin typeface="Verdana"/>
                <a:cs typeface="Verdana"/>
              </a:rPr>
              <a:t>Document  will</a:t>
            </a:r>
            <a:r>
              <a:rPr sz="1154" spc="-71" dirty="0">
                <a:solidFill>
                  <a:srgbClr val="FFFFFF"/>
                </a:solidFill>
                <a:latin typeface="Verdana"/>
                <a:cs typeface="Verdana"/>
              </a:rPr>
              <a:t> </a:t>
            </a:r>
            <a:r>
              <a:rPr sz="1154" spc="19" dirty="0">
                <a:solidFill>
                  <a:srgbClr val="FFFFFF"/>
                </a:solidFill>
                <a:latin typeface="Verdana"/>
                <a:cs typeface="Verdana"/>
              </a:rPr>
              <a:t>be</a:t>
            </a:r>
            <a:r>
              <a:rPr sz="1154" spc="-64" dirty="0">
                <a:solidFill>
                  <a:srgbClr val="FFFFFF"/>
                </a:solidFill>
                <a:latin typeface="Verdana"/>
                <a:cs typeface="Verdana"/>
              </a:rPr>
              <a:t> </a:t>
            </a:r>
            <a:r>
              <a:rPr sz="1154" spc="-6" dirty="0">
                <a:solidFill>
                  <a:srgbClr val="FFFFFF"/>
                </a:solidFill>
                <a:latin typeface="Verdana"/>
                <a:cs typeface="Verdana"/>
              </a:rPr>
              <a:t>the</a:t>
            </a:r>
            <a:r>
              <a:rPr sz="1154" spc="-71" dirty="0">
                <a:solidFill>
                  <a:srgbClr val="FFFFFF"/>
                </a:solidFill>
                <a:latin typeface="Verdana"/>
                <a:cs typeface="Verdana"/>
              </a:rPr>
              <a:t> </a:t>
            </a:r>
            <a:r>
              <a:rPr sz="1154" dirty="0">
                <a:solidFill>
                  <a:srgbClr val="FFFFFF"/>
                </a:solidFill>
                <a:latin typeface="Verdana"/>
                <a:cs typeface="Verdana"/>
              </a:rPr>
              <a:t>decisive</a:t>
            </a:r>
            <a:r>
              <a:rPr sz="1154" spc="-64" dirty="0">
                <a:solidFill>
                  <a:srgbClr val="FFFFFF"/>
                </a:solidFill>
                <a:latin typeface="Verdana"/>
                <a:cs typeface="Verdana"/>
              </a:rPr>
              <a:t> </a:t>
            </a:r>
            <a:r>
              <a:rPr sz="1154" spc="6" dirty="0">
                <a:solidFill>
                  <a:srgbClr val="FFFFFF"/>
                </a:solidFill>
                <a:latin typeface="Verdana"/>
                <a:cs typeface="Verdana"/>
              </a:rPr>
              <a:t>factor</a:t>
            </a:r>
            <a:r>
              <a:rPr sz="1154" spc="-64" dirty="0">
                <a:solidFill>
                  <a:srgbClr val="FFFFFF"/>
                </a:solidFill>
                <a:latin typeface="Verdana"/>
                <a:cs typeface="Verdana"/>
              </a:rPr>
              <a:t> </a:t>
            </a:r>
            <a:r>
              <a:rPr sz="1154" spc="-19" dirty="0">
                <a:solidFill>
                  <a:srgbClr val="FFFFFF"/>
                </a:solidFill>
                <a:latin typeface="Verdana"/>
                <a:cs typeface="Verdana"/>
              </a:rPr>
              <a:t>in</a:t>
            </a:r>
            <a:r>
              <a:rPr sz="1154" spc="-71" dirty="0">
                <a:solidFill>
                  <a:srgbClr val="FFFFFF"/>
                </a:solidFill>
                <a:latin typeface="Verdana"/>
                <a:cs typeface="Verdana"/>
              </a:rPr>
              <a:t> </a:t>
            </a:r>
            <a:r>
              <a:rPr sz="1154" spc="-6" dirty="0">
                <a:solidFill>
                  <a:srgbClr val="FFFFFF"/>
                </a:solidFill>
                <a:latin typeface="Verdana"/>
                <a:cs typeface="Verdana"/>
              </a:rPr>
              <a:t>determining</a:t>
            </a:r>
            <a:r>
              <a:rPr sz="1154" spc="-64" dirty="0">
                <a:solidFill>
                  <a:srgbClr val="FFFFFF"/>
                </a:solidFill>
                <a:latin typeface="Verdana"/>
                <a:cs typeface="Verdana"/>
              </a:rPr>
              <a:t> </a:t>
            </a:r>
            <a:r>
              <a:rPr sz="1154" spc="-6" dirty="0">
                <a:solidFill>
                  <a:srgbClr val="FFFFFF"/>
                </a:solidFill>
                <a:latin typeface="Verdana"/>
                <a:cs typeface="Verdana"/>
              </a:rPr>
              <a:t>the</a:t>
            </a:r>
            <a:r>
              <a:rPr sz="1154" spc="-64" dirty="0">
                <a:solidFill>
                  <a:srgbClr val="FFFFFF"/>
                </a:solidFill>
                <a:latin typeface="Verdana"/>
                <a:cs typeface="Verdana"/>
              </a:rPr>
              <a:t> </a:t>
            </a:r>
            <a:r>
              <a:rPr sz="1154" spc="6" dirty="0">
                <a:solidFill>
                  <a:srgbClr val="FFFFFF"/>
                </a:solidFill>
                <a:latin typeface="Verdana"/>
                <a:cs typeface="Verdana"/>
              </a:rPr>
              <a:t>applicability</a:t>
            </a:r>
            <a:r>
              <a:rPr sz="1154" spc="-71" dirty="0">
                <a:solidFill>
                  <a:srgbClr val="FFFFFF"/>
                </a:solidFill>
                <a:latin typeface="Verdana"/>
                <a:cs typeface="Verdana"/>
              </a:rPr>
              <a:t> </a:t>
            </a:r>
            <a:r>
              <a:rPr sz="1154" spc="26" dirty="0">
                <a:solidFill>
                  <a:srgbClr val="FFFFFF"/>
                </a:solidFill>
                <a:latin typeface="Verdana"/>
                <a:cs typeface="Verdana"/>
              </a:rPr>
              <a:t>of</a:t>
            </a:r>
            <a:r>
              <a:rPr sz="1154" spc="-64" dirty="0">
                <a:solidFill>
                  <a:srgbClr val="FFFFFF"/>
                </a:solidFill>
                <a:latin typeface="Verdana"/>
                <a:cs typeface="Verdana"/>
              </a:rPr>
              <a:t> </a:t>
            </a:r>
            <a:r>
              <a:rPr sz="1154" spc="-6" dirty="0">
                <a:solidFill>
                  <a:srgbClr val="FFFFFF"/>
                </a:solidFill>
                <a:latin typeface="Verdana"/>
                <a:cs typeface="Verdana"/>
              </a:rPr>
              <a:t>the</a:t>
            </a:r>
            <a:r>
              <a:rPr sz="1154" spc="-64" dirty="0">
                <a:solidFill>
                  <a:srgbClr val="FFFFFF"/>
                </a:solidFill>
                <a:latin typeface="Verdana"/>
                <a:cs typeface="Verdana"/>
              </a:rPr>
              <a:t> </a:t>
            </a:r>
            <a:r>
              <a:rPr sz="1154" spc="-77" dirty="0">
                <a:solidFill>
                  <a:srgbClr val="FFFFFF"/>
                </a:solidFill>
                <a:latin typeface="Verdana"/>
                <a:cs typeface="Verdana"/>
              </a:rPr>
              <a:t>2015  </a:t>
            </a:r>
            <a:r>
              <a:rPr sz="1154" spc="6" dirty="0">
                <a:solidFill>
                  <a:srgbClr val="FFFFFF"/>
                </a:solidFill>
                <a:latin typeface="Verdana"/>
                <a:cs typeface="Verdana"/>
              </a:rPr>
              <a:t>or </a:t>
            </a:r>
            <a:r>
              <a:rPr sz="1154" spc="-83" dirty="0">
                <a:solidFill>
                  <a:srgbClr val="FFFFFF"/>
                </a:solidFill>
                <a:latin typeface="Verdana"/>
                <a:cs typeface="Verdana"/>
              </a:rPr>
              <a:t>2021 </a:t>
            </a:r>
            <a:r>
              <a:rPr sz="1154" spc="-19" dirty="0">
                <a:solidFill>
                  <a:srgbClr val="FFFFFF"/>
                </a:solidFill>
                <a:latin typeface="Verdana"/>
                <a:cs typeface="Verdana"/>
              </a:rPr>
              <a:t>SES </a:t>
            </a:r>
            <a:r>
              <a:rPr sz="1154" spc="19" dirty="0">
                <a:solidFill>
                  <a:srgbClr val="FFFFFF"/>
                </a:solidFill>
                <a:latin typeface="Verdana"/>
                <a:cs typeface="Verdana"/>
              </a:rPr>
              <a:t>Policy </a:t>
            </a:r>
            <a:r>
              <a:rPr sz="1154" spc="-32" dirty="0">
                <a:solidFill>
                  <a:srgbClr val="FFFFFF"/>
                </a:solidFill>
                <a:latin typeface="Verdana"/>
                <a:cs typeface="Verdana"/>
              </a:rPr>
              <a:t>as </a:t>
            </a:r>
            <a:r>
              <a:rPr sz="1154" spc="-6" dirty="0">
                <a:solidFill>
                  <a:srgbClr val="FFFFFF"/>
                </a:solidFill>
                <a:latin typeface="Verdana"/>
                <a:cs typeface="Verdana"/>
              </a:rPr>
              <a:t>shown</a:t>
            </a:r>
            <a:r>
              <a:rPr sz="1154" spc="-282" dirty="0">
                <a:solidFill>
                  <a:srgbClr val="FFFFFF"/>
                </a:solidFill>
                <a:latin typeface="Verdana"/>
                <a:cs typeface="Verdana"/>
              </a:rPr>
              <a:t> </a:t>
            </a:r>
            <a:r>
              <a:rPr sz="1154" spc="-26" dirty="0">
                <a:solidFill>
                  <a:srgbClr val="FFFFFF"/>
                </a:solidFill>
                <a:latin typeface="Verdana"/>
                <a:cs typeface="Verdana"/>
              </a:rPr>
              <a:t>below:</a:t>
            </a:r>
            <a:endParaRPr sz="1154">
              <a:latin typeface="Verdana"/>
              <a:cs typeface="Verdana"/>
            </a:endParaRPr>
          </a:p>
        </p:txBody>
      </p:sp>
      <p:sp>
        <p:nvSpPr>
          <p:cNvPr id="39" name="object 39"/>
          <p:cNvSpPr txBox="1">
            <a:spLocks noGrp="1"/>
          </p:cNvSpPr>
          <p:nvPr>
            <p:ph type="title"/>
          </p:nvPr>
        </p:nvSpPr>
        <p:spPr>
          <a:xfrm>
            <a:off x="1677140" y="264798"/>
            <a:ext cx="3200943" cy="1149438"/>
          </a:xfrm>
          <a:prstGeom prst="rect">
            <a:avLst/>
          </a:prstGeom>
        </p:spPr>
        <p:txBody>
          <a:bodyPr vert="horz" wrap="square" lIns="0" tIns="101811" rIns="0" bIns="0" rtlCol="0" anchor="ctr">
            <a:spAutoFit/>
          </a:bodyPr>
          <a:lstStyle/>
          <a:p>
            <a:pPr marL="16290" marR="6516">
              <a:lnSpc>
                <a:spcPts val="3951"/>
              </a:lnSpc>
              <a:spcBef>
                <a:spcPts val="802"/>
              </a:spcBef>
            </a:pPr>
            <a:r>
              <a:rPr spc="-173" dirty="0">
                <a:solidFill>
                  <a:schemeClr val="bg1"/>
                </a:solidFill>
              </a:rPr>
              <a:t>T</a:t>
            </a:r>
            <a:r>
              <a:rPr spc="-282" dirty="0">
                <a:solidFill>
                  <a:schemeClr val="bg1"/>
                </a:solidFill>
              </a:rPr>
              <a:t>R</a:t>
            </a:r>
            <a:r>
              <a:rPr spc="-128" dirty="0">
                <a:solidFill>
                  <a:schemeClr val="bg1"/>
                </a:solidFill>
              </a:rPr>
              <a:t>ANSITION  </a:t>
            </a:r>
            <a:r>
              <a:rPr spc="-146" dirty="0">
                <a:solidFill>
                  <a:schemeClr val="bg1"/>
                </a:solidFill>
              </a:rPr>
              <a:t>PERIOD</a:t>
            </a:r>
          </a:p>
        </p:txBody>
      </p:sp>
      <p:sp>
        <p:nvSpPr>
          <p:cNvPr id="40" name="object 40"/>
          <p:cNvSpPr/>
          <p:nvPr/>
        </p:nvSpPr>
        <p:spPr>
          <a:xfrm>
            <a:off x="5350791" y="359613"/>
            <a:ext cx="0" cy="1045804"/>
          </a:xfrm>
          <a:custGeom>
            <a:avLst/>
            <a:gdLst/>
            <a:ahLst/>
            <a:cxnLst/>
            <a:rect l="l" t="t" r="r" b="b"/>
            <a:pathLst>
              <a:path h="815340">
                <a:moveTo>
                  <a:pt x="0" y="815187"/>
                </a:moveTo>
                <a:lnTo>
                  <a:pt x="0" y="0"/>
                </a:lnTo>
              </a:path>
            </a:pathLst>
          </a:custGeom>
          <a:ln w="12700">
            <a:solidFill>
              <a:srgbClr val="FFFFFF"/>
            </a:solidFill>
            <a:prstDash val="dash"/>
          </a:ln>
        </p:spPr>
        <p:txBody>
          <a:bodyPr wrap="square" lIns="0" tIns="0" rIns="0" bIns="0" rtlCol="0"/>
          <a:lstStyle/>
          <a:p>
            <a:endParaRPr sz="2309"/>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9789" y="1"/>
            <a:ext cx="9696919" cy="6857103"/>
          </a:xfrm>
          <a:prstGeom prst="rect">
            <a:avLst/>
          </a:prstGeom>
          <a:blipFill>
            <a:blip r:embed="rId2" cstate="print"/>
            <a:stretch>
              <a:fillRect/>
            </a:stretch>
          </a:blipFill>
        </p:spPr>
        <p:txBody>
          <a:bodyPr wrap="square" lIns="0" tIns="0" rIns="0" bIns="0" rtlCol="0"/>
          <a:lstStyle/>
          <a:p>
            <a:endParaRPr sz="2309"/>
          </a:p>
        </p:txBody>
      </p:sp>
      <p:sp>
        <p:nvSpPr>
          <p:cNvPr id="3" name="object 3"/>
          <p:cNvSpPr/>
          <p:nvPr/>
        </p:nvSpPr>
        <p:spPr>
          <a:xfrm>
            <a:off x="0" y="1643263"/>
            <a:ext cx="12192000" cy="5214361"/>
          </a:xfrm>
          <a:custGeom>
            <a:avLst/>
            <a:gdLst/>
            <a:ahLst/>
            <a:cxnLst/>
            <a:rect l="l" t="t" r="r" b="b"/>
            <a:pathLst>
              <a:path w="7560309" h="4065270">
                <a:moveTo>
                  <a:pt x="0" y="4064863"/>
                </a:moveTo>
                <a:lnTo>
                  <a:pt x="7560005" y="4064863"/>
                </a:lnTo>
                <a:lnTo>
                  <a:pt x="7560005" y="0"/>
                </a:lnTo>
                <a:lnTo>
                  <a:pt x="0" y="0"/>
                </a:lnTo>
                <a:lnTo>
                  <a:pt x="0" y="4064863"/>
                </a:lnTo>
                <a:close/>
              </a:path>
            </a:pathLst>
          </a:custGeom>
          <a:solidFill>
            <a:srgbClr val="D1D3D4">
              <a:alpha val="19999"/>
            </a:srgbClr>
          </a:solidFill>
        </p:spPr>
        <p:txBody>
          <a:bodyPr wrap="square" lIns="0" tIns="0" rIns="0" bIns="0" rtlCol="0"/>
          <a:lstStyle/>
          <a:p>
            <a:endParaRPr sz="2309"/>
          </a:p>
        </p:txBody>
      </p:sp>
      <p:sp>
        <p:nvSpPr>
          <p:cNvPr id="4" name="object 4"/>
          <p:cNvSpPr/>
          <p:nvPr/>
        </p:nvSpPr>
        <p:spPr>
          <a:xfrm>
            <a:off x="0" y="-18470"/>
            <a:ext cx="12192000" cy="1643639"/>
          </a:xfrm>
          <a:custGeom>
            <a:avLst/>
            <a:gdLst/>
            <a:ahLst/>
            <a:cxnLst/>
            <a:rect l="l" t="t" r="r" b="b"/>
            <a:pathLst>
              <a:path w="7560309" h="1281430">
                <a:moveTo>
                  <a:pt x="7559992" y="1281137"/>
                </a:moveTo>
                <a:lnTo>
                  <a:pt x="0" y="1281137"/>
                </a:lnTo>
                <a:lnTo>
                  <a:pt x="0" y="0"/>
                </a:lnTo>
                <a:lnTo>
                  <a:pt x="7559992" y="0"/>
                </a:lnTo>
                <a:lnTo>
                  <a:pt x="7559992" y="1281137"/>
                </a:lnTo>
                <a:close/>
              </a:path>
            </a:pathLst>
          </a:custGeom>
          <a:solidFill>
            <a:srgbClr val="0067B1"/>
          </a:solidFill>
        </p:spPr>
        <p:txBody>
          <a:bodyPr wrap="square" lIns="0" tIns="0" rIns="0" bIns="0" rtlCol="0"/>
          <a:lstStyle/>
          <a:p>
            <a:endParaRPr sz="2309"/>
          </a:p>
        </p:txBody>
      </p:sp>
      <p:sp>
        <p:nvSpPr>
          <p:cNvPr id="5" name="object 5"/>
          <p:cNvSpPr txBox="1">
            <a:spLocks noGrp="1"/>
          </p:cNvSpPr>
          <p:nvPr>
            <p:ph type="title"/>
          </p:nvPr>
        </p:nvSpPr>
        <p:spPr>
          <a:xfrm>
            <a:off x="1230974" y="422702"/>
            <a:ext cx="8229502" cy="699314"/>
          </a:xfrm>
          <a:prstGeom prst="rect">
            <a:avLst/>
          </a:prstGeom>
        </p:spPr>
        <p:txBody>
          <a:bodyPr vert="horz" wrap="square" lIns="0" tIns="21991" rIns="0" bIns="0" rtlCol="0" anchor="ctr">
            <a:spAutoFit/>
          </a:bodyPr>
          <a:lstStyle/>
          <a:p>
            <a:pPr marL="16290">
              <a:lnSpc>
                <a:spcPct val="100000"/>
              </a:lnSpc>
              <a:spcBef>
                <a:spcPts val="173"/>
              </a:spcBef>
            </a:pPr>
            <a:r>
              <a:rPr lang="en-US" b="1" spc="-51" dirty="0">
                <a:solidFill>
                  <a:schemeClr val="bg1"/>
                </a:solidFill>
              </a:rPr>
              <a:t>SES Policy Update - </a:t>
            </a:r>
            <a:r>
              <a:rPr b="1" spc="-51" dirty="0">
                <a:solidFill>
                  <a:schemeClr val="bg1"/>
                </a:solidFill>
              </a:rPr>
              <a:t>WHAT’S</a:t>
            </a:r>
            <a:r>
              <a:rPr b="1" spc="-378" dirty="0">
                <a:solidFill>
                  <a:schemeClr val="bg1"/>
                </a:solidFill>
              </a:rPr>
              <a:t> </a:t>
            </a:r>
            <a:r>
              <a:rPr b="1" spc="-32" dirty="0">
                <a:solidFill>
                  <a:schemeClr val="bg1"/>
                </a:solidFill>
              </a:rPr>
              <a:t>NEW?</a:t>
            </a:r>
          </a:p>
        </p:txBody>
      </p:sp>
      <p:sp>
        <p:nvSpPr>
          <p:cNvPr id="6" name="object 6"/>
          <p:cNvSpPr txBox="1"/>
          <p:nvPr/>
        </p:nvSpPr>
        <p:spPr>
          <a:xfrm>
            <a:off x="3488232" y="2321212"/>
            <a:ext cx="1739749" cy="647904"/>
          </a:xfrm>
          <a:prstGeom prst="rect">
            <a:avLst/>
          </a:prstGeom>
        </p:spPr>
        <p:txBody>
          <a:bodyPr vert="horz" wrap="square" lIns="0" tIns="16290" rIns="0" bIns="0" rtlCol="0">
            <a:spAutoFit/>
          </a:bodyPr>
          <a:lstStyle/>
          <a:p>
            <a:pPr marL="16290" marR="422733">
              <a:spcBef>
                <a:spcPts val="128"/>
              </a:spcBef>
            </a:pPr>
            <a:r>
              <a:rPr sz="1026" spc="6" dirty="0">
                <a:solidFill>
                  <a:srgbClr val="002F6C"/>
                </a:solidFill>
                <a:latin typeface="Verdana"/>
                <a:cs typeface="Verdana"/>
              </a:rPr>
              <a:t>Alignment </a:t>
            </a:r>
            <a:r>
              <a:rPr sz="1026" dirty="0">
                <a:solidFill>
                  <a:srgbClr val="002F6C"/>
                </a:solidFill>
                <a:latin typeface="Verdana"/>
                <a:cs typeface="Verdana"/>
              </a:rPr>
              <a:t>with </a:t>
            </a:r>
            <a:r>
              <a:rPr sz="1026" spc="-6" dirty="0">
                <a:solidFill>
                  <a:srgbClr val="002F6C"/>
                </a:solidFill>
                <a:latin typeface="Verdana"/>
                <a:cs typeface="Verdana"/>
              </a:rPr>
              <a:t>the  new </a:t>
            </a:r>
            <a:r>
              <a:rPr sz="1026" spc="32" dirty="0">
                <a:solidFill>
                  <a:srgbClr val="002F6C"/>
                </a:solidFill>
                <a:latin typeface="Verdana"/>
                <a:cs typeface="Verdana"/>
              </a:rPr>
              <a:t>UN</a:t>
            </a:r>
            <a:r>
              <a:rPr sz="1026" spc="-205" dirty="0">
                <a:solidFill>
                  <a:srgbClr val="002F6C"/>
                </a:solidFill>
                <a:latin typeface="Verdana"/>
                <a:cs typeface="Verdana"/>
              </a:rPr>
              <a:t> </a:t>
            </a:r>
            <a:r>
              <a:rPr sz="1026" spc="-13" dirty="0">
                <a:solidFill>
                  <a:srgbClr val="002F6C"/>
                </a:solidFill>
                <a:latin typeface="Verdana"/>
                <a:cs typeface="Verdana"/>
              </a:rPr>
              <a:t>Sustainable</a:t>
            </a:r>
            <a:endParaRPr sz="1026">
              <a:latin typeface="Verdana"/>
              <a:cs typeface="Verdana"/>
            </a:endParaRPr>
          </a:p>
          <a:p>
            <a:pPr marL="16290" marR="6516"/>
            <a:r>
              <a:rPr sz="1026" spc="-6" dirty="0">
                <a:solidFill>
                  <a:srgbClr val="002F6C"/>
                </a:solidFill>
                <a:latin typeface="Verdana"/>
                <a:cs typeface="Verdana"/>
              </a:rPr>
              <a:t>Development</a:t>
            </a:r>
            <a:r>
              <a:rPr sz="1026" spc="-115" dirty="0">
                <a:solidFill>
                  <a:srgbClr val="002F6C"/>
                </a:solidFill>
                <a:latin typeface="Verdana"/>
                <a:cs typeface="Verdana"/>
              </a:rPr>
              <a:t> </a:t>
            </a:r>
            <a:r>
              <a:rPr sz="1026" spc="6" dirty="0">
                <a:solidFill>
                  <a:srgbClr val="002F6C"/>
                </a:solidFill>
                <a:latin typeface="Verdana"/>
                <a:cs typeface="Verdana"/>
              </a:rPr>
              <a:t>Cooperation  </a:t>
            </a:r>
            <a:r>
              <a:rPr sz="1026" spc="-19" dirty="0">
                <a:solidFill>
                  <a:srgbClr val="002F6C"/>
                </a:solidFill>
                <a:latin typeface="Verdana"/>
                <a:cs typeface="Verdana"/>
              </a:rPr>
              <a:t>Framework.</a:t>
            </a:r>
            <a:endParaRPr sz="1026">
              <a:latin typeface="Verdana"/>
              <a:cs typeface="Verdana"/>
            </a:endParaRPr>
          </a:p>
        </p:txBody>
      </p:sp>
      <p:sp>
        <p:nvSpPr>
          <p:cNvPr id="7" name="object 7"/>
          <p:cNvSpPr txBox="1"/>
          <p:nvPr/>
        </p:nvSpPr>
        <p:spPr>
          <a:xfrm>
            <a:off x="3488233" y="3722591"/>
            <a:ext cx="1390333" cy="490040"/>
          </a:xfrm>
          <a:prstGeom prst="rect">
            <a:avLst/>
          </a:prstGeom>
        </p:spPr>
        <p:txBody>
          <a:bodyPr vert="horz" wrap="square" lIns="0" tIns="16290" rIns="0" bIns="0" rtlCol="0">
            <a:spAutoFit/>
          </a:bodyPr>
          <a:lstStyle/>
          <a:p>
            <a:pPr marL="16290" marR="6516">
              <a:spcBef>
                <a:spcPts val="128"/>
              </a:spcBef>
            </a:pPr>
            <a:r>
              <a:rPr sz="1026" spc="19" dirty="0">
                <a:solidFill>
                  <a:srgbClr val="002F6C"/>
                </a:solidFill>
                <a:latin typeface="Verdana"/>
                <a:cs typeface="Verdana"/>
              </a:rPr>
              <a:t>Addition </a:t>
            </a:r>
            <a:r>
              <a:rPr sz="1026" spc="26" dirty="0">
                <a:solidFill>
                  <a:srgbClr val="002F6C"/>
                </a:solidFill>
                <a:latin typeface="Verdana"/>
                <a:cs typeface="Verdana"/>
              </a:rPr>
              <a:t>of </a:t>
            </a:r>
            <a:r>
              <a:rPr sz="1026" spc="-26" dirty="0">
                <a:solidFill>
                  <a:srgbClr val="002F6C"/>
                </a:solidFill>
                <a:latin typeface="Verdana"/>
                <a:cs typeface="Verdana"/>
              </a:rPr>
              <a:t>a </a:t>
            </a:r>
            <a:r>
              <a:rPr sz="1026" spc="-6" dirty="0">
                <a:solidFill>
                  <a:srgbClr val="002F6C"/>
                </a:solidFill>
                <a:latin typeface="Verdana"/>
                <a:cs typeface="Verdana"/>
              </a:rPr>
              <a:t>new  </a:t>
            </a:r>
            <a:r>
              <a:rPr sz="1026" spc="13" dirty="0">
                <a:solidFill>
                  <a:srgbClr val="002F6C"/>
                </a:solidFill>
                <a:latin typeface="Verdana"/>
                <a:cs typeface="Verdana"/>
              </a:rPr>
              <a:t>Labour </a:t>
            </a:r>
            <a:r>
              <a:rPr sz="1026" dirty="0">
                <a:solidFill>
                  <a:srgbClr val="002F6C"/>
                </a:solidFill>
                <a:latin typeface="Verdana"/>
                <a:cs typeface="Verdana"/>
              </a:rPr>
              <a:t>and </a:t>
            </a:r>
            <a:r>
              <a:rPr sz="1026" spc="6" dirty="0">
                <a:solidFill>
                  <a:srgbClr val="002F6C"/>
                </a:solidFill>
                <a:latin typeface="Verdana"/>
                <a:cs typeface="Verdana"/>
              </a:rPr>
              <a:t>Working  Conditions</a:t>
            </a:r>
            <a:r>
              <a:rPr sz="1026" spc="-122" dirty="0">
                <a:solidFill>
                  <a:srgbClr val="002F6C"/>
                </a:solidFill>
                <a:latin typeface="Verdana"/>
                <a:cs typeface="Verdana"/>
              </a:rPr>
              <a:t> </a:t>
            </a:r>
            <a:r>
              <a:rPr sz="1026" spc="-26" dirty="0">
                <a:solidFill>
                  <a:srgbClr val="002F6C"/>
                </a:solidFill>
                <a:latin typeface="Verdana"/>
                <a:cs typeface="Verdana"/>
              </a:rPr>
              <a:t>Standard.</a:t>
            </a:r>
            <a:endParaRPr sz="1026">
              <a:latin typeface="Verdana"/>
              <a:cs typeface="Verdana"/>
            </a:endParaRPr>
          </a:p>
        </p:txBody>
      </p:sp>
      <p:sp>
        <p:nvSpPr>
          <p:cNvPr id="8" name="object 8"/>
          <p:cNvSpPr txBox="1"/>
          <p:nvPr/>
        </p:nvSpPr>
        <p:spPr>
          <a:xfrm>
            <a:off x="3488233" y="5006112"/>
            <a:ext cx="2043554" cy="647904"/>
          </a:xfrm>
          <a:prstGeom prst="rect">
            <a:avLst/>
          </a:prstGeom>
        </p:spPr>
        <p:txBody>
          <a:bodyPr vert="horz" wrap="square" lIns="0" tIns="16290" rIns="0" bIns="0" rtlCol="0">
            <a:spAutoFit/>
          </a:bodyPr>
          <a:lstStyle/>
          <a:p>
            <a:pPr marL="16290">
              <a:spcBef>
                <a:spcPts val="128"/>
              </a:spcBef>
            </a:pPr>
            <a:r>
              <a:rPr sz="1026" spc="-6" dirty="0">
                <a:solidFill>
                  <a:srgbClr val="002F6C"/>
                </a:solidFill>
                <a:latin typeface="Verdana"/>
                <a:cs typeface="Verdana"/>
              </a:rPr>
              <a:t>Provisions</a:t>
            </a:r>
            <a:r>
              <a:rPr sz="1026" spc="-64" dirty="0">
                <a:solidFill>
                  <a:srgbClr val="002F6C"/>
                </a:solidFill>
                <a:latin typeface="Verdana"/>
                <a:cs typeface="Verdana"/>
              </a:rPr>
              <a:t> </a:t>
            </a:r>
            <a:r>
              <a:rPr sz="1026" spc="-6" dirty="0">
                <a:solidFill>
                  <a:srgbClr val="002F6C"/>
                </a:solidFill>
                <a:latin typeface="Verdana"/>
                <a:cs typeface="Verdana"/>
              </a:rPr>
              <a:t>addressing</a:t>
            </a:r>
            <a:endParaRPr sz="1026">
              <a:latin typeface="Verdana"/>
              <a:cs typeface="Verdana"/>
            </a:endParaRPr>
          </a:p>
          <a:p>
            <a:pPr marL="16290" marR="6516"/>
            <a:r>
              <a:rPr sz="1026" spc="-26" dirty="0">
                <a:solidFill>
                  <a:srgbClr val="002F6C"/>
                </a:solidFill>
                <a:latin typeface="Verdana"/>
                <a:cs typeface="Verdana"/>
              </a:rPr>
              <a:t>risks </a:t>
            </a:r>
            <a:r>
              <a:rPr sz="1026" spc="26" dirty="0">
                <a:solidFill>
                  <a:srgbClr val="002F6C"/>
                </a:solidFill>
                <a:latin typeface="Verdana"/>
                <a:cs typeface="Verdana"/>
              </a:rPr>
              <a:t>of </a:t>
            </a:r>
            <a:r>
              <a:rPr sz="1026" dirty="0">
                <a:solidFill>
                  <a:srgbClr val="002F6C"/>
                </a:solidFill>
                <a:latin typeface="Verdana"/>
                <a:cs typeface="Verdana"/>
              </a:rPr>
              <a:t>gender-based</a:t>
            </a:r>
            <a:r>
              <a:rPr sz="1026" spc="-262" dirty="0">
                <a:solidFill>
                  <a:srgbClr val="002F6C"/>
                </a:solidFill>
                <a:latin typeface="Verdana"/>
                <a:cs typeface="Verdana"/>
              </a:rPr>
              <a:t> </a:t>
            </a:r>
            <a:r>
              <a:rPr sz="1026" spc="-13" dirty="0">
                <a:solidFill>
                  <a:srgbClr val="002F6C"/>
                </a:solidFill>
                <a:latin typeface="Verdana"/>
                <a:cs typeface="Verdana"/>
              </a:rPr>
              <a:t>violence,  </a:t>
            </a:r>
            <a:r>
              <a:rPr sz="1026" spc="-26" dirty="0">
                <a:solidFill>
                  <a:srgbClr val="002F6C"/>
                </a:solidFill>
                <a:latin typeface="Verdana"/>
                <a:cs typeface="Verdana"/>
              </a:rPr>
              <a:t>sexual harassment </a:t>
            </a:r>
            <a:r>
              <a:rPr sz="1026" dirty="0">
                <a:solidFill>
                  <a:srgbClr val="002F6C"/>
                </a:solidFill>
                <a:latin typeface="Verdana"/>
                <a:cs typeface="Verdana"/>
              </a:rPr>
              <a:t>and </a:t>
            </a:r>
            <a:r>
              <a:rPr sz="1026" spc="-26" dirty="0">
                <a:solidFill>
                  <a:srgbClr val="002F6C"/>
                </a:solidFill>
                <a:latin typeface="Verdana"/>
                <a:cs typeface="Verdana"/>
              </a:rPr>
              <a:t>sexual  </a:t>
            </a:r>
            <a:r>
              <a:rPr sz="1026" dirty="0">
                <a:solidFill>
                  <a:srgbClr val="002F6C"/>
                </a:solidFill>
                <a:latin typeface="Verdana"/>
                <a:cs typeface="Verdana"/>
              </a:rPr>
              <a:t>exploitation and</a:t>
            </a:r>
            <a:r>
              <a:rPr sz="1026" spc="-128" dirty="0">
                <a:solidFill>
                  <a:srgbClr val="002F6C"/>
                </a:solidFill>
                <a:latin typeface="Verdana"/>
                <a:cs typeface="Verdana"/>
              </a:rPr>
              <a:t> </a:t>
            </a:r>
            <a:r>
              <a:rPr sz="1026" spc="-32" dirty="0">
                <a:solidFill>
                  <a:srgbClr val="002F6C"/>
                </a:solidFill>
                <a:latin typeface="Verdana"/>
                <a:cs typeface="Verdana"/>
              </a:rPr>
              <a:t>abuse.</a:t>
            </a:r>
            <a:endParaRPr sz="1026">
              <a:latin typeface="Verdana"/>
              <a:cs typeface="Verdana"/>
            </a:endParaRPr>
          </a:p>
        </p:txBody>
      </p:sp>
      <p:sp>
        <p:nvSpPr>
          <p:cNvPr id="9" name="object 9"/>
          <p:cNvSpPr txBox="1"/>
          <p:nvPr/>
        </p:nvSpPr>
        <p:spPr>
          <a:xfrm>
            <a:off x="7767153" y="2323233"/>
            <a:ext cx="1693323" cy="490040"/>
          </a:xfrm>
          <a:prstGeom prst="rect">
            <a:avLst/>
          </a:prstGeom>
        </p:spPr>
        <p:txBody>
          <a:bodyPr vert="horz" wrap="square" lIns="0" tIns="16290" rIns="0" bIns="0" rtlCol="0">
            <a:spAutoFit/>
          </a:bodyPr>
          <a:lstStyle/>
          <a:p>
            <a:pPr marL="16290">
              <a:spcBef>
                <a:spcPts val="128"/>
              </a:spcBef>
            </a:pPr>
            <a:r>
              <a:rPr sz="1026" spc="-6" dirty="0">
                <a:solidFill>
                  <a:srgbClr val="002F6C"/>
                </a:solidFill>
                <a:latin typeface="Verdana"/>
                <a:cs typeface="Verdana"/>
              </a:rPr>
              <a:t>Provisions</a:t>
            </a:r>
            <a:r>
              <a:rPr sz="1026" spc="-71" dirty="0">
                <a:solidFill>
                  <a:srgbClr val="002F6C"/>
                </a:solidFill>
                <a:latin typeface="Verdana"/>
                <a:cs typeface="Verdana"/>
              </a:rPr>
              <a:t> </a:t>
            </a:r>
            <a:r>
              <a:rPr sz="1026" spc="-6" dirty="0">
                <a:solidFill>
                  <a:srgbClr val="002F6C"/>
                </a:solidFill>
                <a:latin typeface="Verdana"/>
                <a:cs typeface="Verdana"/>
              </a:rPr>
              <a:t>addressing</a:t>
            </a:r>
            <a:endParaRPr sz="1026">
              <a:latin typeface="Verdana"/>
              <a:cs typeface="Verdana"/>
            </a:endParaRPr>
          </a:p>
          <a:p>
            <a:pPr marL="16290" marR="6516"/>
            <a:r>
              <a:rPr sz="1026" spc="-6" dirty="0">
                <a:solidFill>
                  <a:srgbClr val="002F6C"/>
                </a:solidFill>
                <a:latin typeface="Verdana"/>
                <a:cs typeface="Verdana"/>
              </a:rPr>
              <a:t>the rights </a:t>
            </a:r>
            <a:r>
              <a:rPr sz="1026" spc="26" dirty="0">
                <a:solidFill>
                  <a:srgbClr val="002F6C"/>
                </a:solidFill>
                <a:latin typeface="Verdana"/>
                <a:cs typeface="Verdana"/>
              </a:rPr>
              <a:t>of</a:t>
            </a:r>
            <a:r>
              <a:rPr sz="1026" spc="-250" dirty="0">
                <a:solidFill>
                  <a:srgbClr val="002F6C"/>
                </a:solidFill>
                <a:latin typeface="Verdana"/>
                <a:cs typeface="Verdana"/>
              </a:rPr>
              <a:t> </a:t>
            </a:r>
            <a:r>
              <a:rPr sz="1026" spc="-6" dirty="0">
                <a:solidFill>
                  <a:srgbClr val="002F6C"/>
                </a:solidFill>
                <a:latin typeface="Verdana"/>
                <a:cs typeface="Verdana"/>
              </a:rPr>
              <a:t>persons </a:t>
            </a:r>
            <a:r>
              <a:rPr sz="1026" dirty="0">
                <a:solidFill>
                  <a:srgbClr val="002F6C"/>
                </a:solidFill>
                <a:latin typeface="Verdana"/>
                <a:cs typeface="Verdana"/>
              </a:rPr>
              <a:t>with  </a:t>
            </a:r>
            <a:r>
              <a:rPr sz="1026" spc="-13" dirty="0">
                <a:solidFill>
                  <a:srgbClr val="002F6C"/>
                </a:solidFill>
                <a:latin typeface="Verdana"/>
                <a:cs typeface="Verdana"/>
              </a:rPr>
              <a:t>disabilities.</a:t>
            </a:r>
            <a:endParaRPr sz="1026">
              <a:latin typeface="Verdana"/>
              <a:cs typeface="Verdana"/>
            </a:endParaRPr>
          </a:p>
        </p:txBody>
      </p:sp>
      <p:sp>
        <p:nvSpPr>
          <p:cNvPr id="10" name="object 10"/>
          <p:cNvSpPr txBox="1"/>
          <p:nvPr/>
        </p:nvSpPr>
        <p:spPr>
          <a:xfrm>
            <a:off x="7767153" y="3795504"/>
            <a:ext cx="2147808" cy="332177"/>
          </a:xfrm>
          <a:prstGeom prst="rect">
            <a:avLst/>
          </a:prstGeom>
        </p:spPr>
        <p:txBody>
          <a:bodyPr vert="horz" wrap="square" lIns="0" tIns="16290" rIns="0" bIns="0" rtlCol="0">
            <a:spAutoFit/>
          </a:bodyPr>
          <a:lstStyle/>
          <a:p>
            <a:pPr marL="16290" marR="6516">
              <a:spcBef>
                <a:spcPts val="128"/>
              </a:spcBef>
            </a:pPr>
            <a:r>
              <a:rPr sz="1026" spc="-6" dirty="0">
                <a:solidFill>
                  <a:srgbClr val="002F6C"/>
                </a:solidFill>
                <a:latin typeface="Verdana"/>
                <a:cs typeface="Verdana"/>
              </a:rPr>
              <a:t>Provisions </a:t>
            </a:r>
            <a:r>
              <a:rPr sz="1026" spc="13" dirty="0">
                <a:solidFill>
                  <a:srgbClr val="002F6C"/>
                </a:solidFill>
                <a:latin typeface="Verdana"/>
                <a:cs typeface="Verdana"/>
              </a:rPr>
              <a:t>to </a:t>
            </a:r>
            <a:r>
              <a:rPr sz="1026" spc="-13" dirty="0">
                <a:solidFill>
                  <a:srgbClr val="002F6C"/>
                </a:solidFill>
                <a:latin typeface="Verdana"/>
                <a:cs typeface="Verdana"/>
              </a:rPr>
              <a:t>strengthen</a:t>
            </a:r>
            <a:r>
              <a:rPr sz="1026" spc="-205" dirty="0">
                <a:solidFill>
                  <a:srgbClr val="002F6C"/>
                </a:solidFill>
                <a:latin typeface="Verdana"/>
                <a:cs typeface="Verdana"/>
              </a:rPr>
              <a:t> </a:t>
            </a:r>
            <a:r>
              <a:rPr sz="1026" spc="-13" dirty="0">
                <a:solidFill>
                  <a:srgbClr val="002F6C"/>
                </a:solidFill>
                <a:latin typeface="Verdana"/>
                <a:cs typeface="Verdana"/>
              </a:rPr>
              <a:t>disaster  </a:t>
            </a:r>
            <a:r>
              <a:rPr sz="1026" spc="-26" dirty="0">
                <a:solidFill>
                  <a:srgbClr val="002F6C"/>
                </a:solidFill>
                <a:latin typeface="Verdana"/>
                <a:cs typeface="Verdana"/>
              </a:rPr>
              <a:t>risk</a:t>
            </a:r>
            <a:r>
              <a:rPr sz="1026" spc="-64" dirty="0">
                <a:solidFill>
                  <a:srgbClr val="002F6C"/>
                </a:solidFill>
                <a:latin typeface="Verdana"/>
                <a:cs typeface="Verdana"/>
              </a:rPr>
              <a:t> </a:t>
            </a:r>
            <a:r>
              <a:rPr sz="1026" spc="-19" dirty="0">
                <a:solidFill>
                  <a:srgbClr val="002F6C"/>
                </a:solidFill>
                <a:latin typeface="Verdana"/>
                <a:cs typeface="Verdana"/>
              </a:rPr>
              <a:t>management.</a:t>
            </a:r>
            <a:endParaRPr sz="1026">
              <a:latin typeface="Verdana"/>
              <a:cs typeface="Verdana"/>
            </a:endParaRPr>
          </a:p>
        </p:txBody>
      </p:sp>
      <p:sp>
        <p:nvSpPr>
          <p:cNvPr id="11" name="object 11"/>
          <p:cNvSpPr txBox="1"/>
          <p:nvPr/>
        </p:nvSpPr>
        <p:spPr>
          <a:xfrm>
            <a:off x="7767153" y="5006095"/>
            <a:ext cx="1882285" cy="805768"/>
          </a:xfrm>
          <a:prstGeom prst="rect">
            <a:avLst/>
          </a:prstGeom>
        </p:spPr>
        <p:txBody>
          <a:bodyPr vert="horz" wrap="square" lIns="0" tIns="16290" rIns="0" bIns="0" rtlCol="0">
            <a:spAutoFit/>
          </a:bodyPr>
          <a:lstStyle/>
          <a:p>
            <a:pPr marL="16290" marR="6516">
              <a:spcBef>
                <a:spcPts val="128"/>
              </a:spcBef>
            </a:pPr>
            <a:r>
              <a:rPr sz="1026" spc="6" dirty="0">
                <a:solidFill>
                  <a:srgbClr val="002F6C"/>
                </a:solidFill>
                <a:latin typeface="Verdana"/>
                <a:cs typeface="Verdana"/>
              </a:rPr>
              <a:t>Alignment </a:t>
            </a:r>
            <a:r>
              <a:rPr sz="1026" dirty="0">
                <a:solidFill>
                  <a:srgbClr val="002F6C"/>
                </a:solidFill>
                <a:latin typeface="Verdana"/>
                <a:cs typeface="Verdana"/>
              </a:rPr>
              <a:t>with </a:t>
            </a:r>
            <a:r>
              <a:rPr sz="1026" spc="13" dirty="0">
                <a:solidFill>
                  <a:srgbClr val="002F6C"/>
                </a:solidFill>
                <a:latin typeface="Verdana"/>
                <a:cs typeface="Verdana"/>
              </a:rPr>
              <a:t>UNDP’s  </a:t>
            </a:r>
            <a:r>
              <a:rPr sz="1026" spc="6" dirty="0">
                <a:solidFill>
                  <a:srgbClr val="002F6C"/>
                </a:solidFill>
                <a:latin typeface="Verdana"/>
                <a:cs typeface="Verdana"/>
              </a:rPr>
              <a:t>updated </a:t>
            </a:r>
            <a:r>
              <a:rPr sz="1026" spc="-6" dirty="0">
                <a:solidFill>
                  <a:srgbClr val="002F6C"/>
                </a:solidFill>
                <a:latin typeface="Verdana"/>
                <a:cs typeface="Verdana"/>
              </a:rPr>
              <a:t>Programme </a:t>
            </a:r>
            <a:r>
              <a:rPr sz="1026" dirty="0">
                <a:solidFill>
                  <a:srgbClr val="002F6C"/>
                </a:solidFill>
                <a:latin typeface="Verdana"/>
                <a:cs typeface="Verdana"/>
              </a:rPr>
              <a:t>and  Project </a:t>
            </a:r>
            <a:r>
              <a:rPr sz="1026" spc="-6" dirty="0">
                <a:solidFill>
                  <a:srgbClr val="002F6C"/>
                </a:solidFill>
                <a:latin typeface="Verdana"/>
                <a:cs typeface="Verdana"/>
              </a:rPr>
              <a:t>Management </a:t>
            </a:r>
            <a:r>
              <a:rPr sz="1026" spc="19" dirty="0">
                <a:solidFill>
                  <a:srgbClr val="002F6C"/>
                </a:solidFill>
                <a:latin typeface="Verdana"/>
                <a:cs typeface="Verdana"/>
              </a:rPr>
              <a:t>(PPM)  </a:t>
            </a:r>
            <a:r>
              <a:rPr sz="1026" dirty="0">
                <a:solidFill>
                  <a:srgbClr val="002F6C"/>
                </a:solidFill>
                <a:latin typeface="Verdana"/>
                <a:cs typeface="Verdana"/>
              </a:rPr>
              <a:t>and </a:t>
            </a:r>
            <a:r>
              <a:rPr sz="1026" spc="-6" dirty="0">
                <a:solidFill>
                  <a:srgbClr val="002F6C"/>
                </a:solidFill>
                <a:latin typeface="Verdana"/>
                <a:cs typeface="Verdana"/>
              </a:rPr>
              <a:t>Enterprise </a:t>
            </a:r>
            <a:r>
              <a:rPr sz="1026" spc="-13" dirty="0">
                <a:solidFill>
                  <a:srgbClr val="002F6C"/>
                </a:solidFill>
                <a:latin typeface="Verdana"/>
                <a:cs typeface="Verdana"/>
              </a:rPr>
              <a:t>Risk  </a:t>
            </a:r>
            <a:r>
              <a:rPr sz="1026" spc="-6" dirty="0">
                <a:solidFill>
                  <a:srgbClr val="002F6C"/>
                </a:solidFill>
                <a:latin typeface="Verdana"/>
                <a:cs typeface="Verdana"/>
              </a:rPr>
              <a:t>Management </a:t>
            </a:r>
            <a:r>
              <a:rPr sz="1026" spc="6" dirty="0">
                <a:solidFill>
                  <a:srgbClr val="002F6C"/>
                </a:solidFill>
                <a:latin typeface="Verdana"/>
                <a:cs typeface="Verdana"/>
              </a:rPr>
              <a:t>(ERM)</a:t>
            </a:r>
            <a:r>
              <a:rPr sz="1026" spc="-180" dirty="0">
                <a:solidFill>
                  <a:srgbClr val="002F6C"/>
                </a:solidFill>
                <a:latin typeface="Verdana"/>
                <a:cs typeface="Verdana"/>
              </a:rPr>
              <a:t> </a:t>
            </a:r>
            <a:r>
              <a:rPr sz="1026" spc="-6" dirty="0">
                <a:solidFill>
                  <a:srgbClr val="002F6C"/>
                </a:solidFill>
                <a:latin typeface="Verdana"/>
                <a:cs typeface="Verdana"/>
              </a:rPr>
              <a:t>policies.</a:t>
            </a:r>
            <a:endParaRPr sz="1026">
              <a:latin typeface="Verdana"/>
              <a:cs typeface="Verdana"/>
            </a:endParaRPr>
          </a:p>
        </p:txBody>
      </p:sp>
      <p:grpSp>
        <p:nvGrpSpPr>
          <p:cNvPr id="12" name="object 12"/>
          <p:cNvGrpSpPr/>
          <p:nvPr/>
        </p:nvGrpSpPr>
        <p:grpSpPr>
          <a:xfrm>
            <a:off x="2011075" y="3505351"/>
            <a:ext cx="1128068" cy="1128068"/>
            <a:chOff x="593521" y="2732875"/>
            <a:chExt cx="879475" cy="879475"/>
          </a:xfrm>
        </p:grpSpPr>
        <p:sp>
          <p:nvSpPr>
            <p:cNvPr id="13" name="object 13"/>
            <p:cNvSpPr/>
            <p:nvPr/>
          </p:nvSpPr>
          <p:spPr>
            <a:xfrm>
              <a:off x="627951" y="2771127"/>
              <a:ext cx="803275" cy="803275"/>
            </a:xfrm>
            <a:custGeom>
              <a:avLst/>
              <a:gdLst/>
              <a:ahLst/>
              <a:cxnLst/>
              <a:rect l="l" t="t" r="r" b="b"/>
              <a:pathLst>
                <a:path w="803275" h="803275">
                  <a:moveTo>
                    <a:pt x="401535" y="0"/>
                  </a:moveTo>
                  <a:lnTo>
                    <a:pt x="354707" y="2701"/>
                  </a:lnTo>
                  <a:lnTo>
                    <a:pt x="309465" y="10604"/>
                  </a:lnTo>
                  <a:lnTo>
                    <a:pt x="266112" y="23408"/>
                  </a:lnTo>
                  <a:lnTo>
                    <a:pt x="224948" y="40811"/>
                  </a:lnTo>
                  <a:lnTo>
                    <a:pt x="186274" y="62513"/>
                  </a:lnTo>
                  <a:lnTo>
                    <a:pt x="150393" y="88211"/>
                  </a:lnTo>
                  <a:lnTo>
                    <a:pt x="117605" y="117605"/>
                  </a:lnTo>
                  <a:lnTo>
                    <a:pt x="88211" y="150393"/>
                  </a:lnTo>
                  <a:lnTo>
                    <a:pt x="62513" y="186274"/>
                  </a:lnTo>
                  <a:lnTo>
                    <a:pt x="40811" y="224948"/>
                  </a:lnTo>
                  <a:lnTo>
                    <a:pt x="23408" y="266112"/>
                  </a:lnTo>
                  <a:lnTo>
                    <a:pt x="10604" y="309465"/>
                  </a:lnTo>
                  <a:lnTo>
                    <a:pt x="2701" y="354707"/>
                  </a:lnTo>
                  <a:lnTo>
                    <a:pt x="0" y="401535"/>
                  </a:lnTo>
                  <a:lnTo>
                    <a:pt x="2701" y="448364"/>
                  </a:lnTo>
                  <a:lnTo>
                    <a:pt x="10604" y="493606"/>
                  </a:lnTo>
                  <a:lnTo>
                    <a:pt x="23408" y="536959"/>
                  </a:lnTo>
                  <a:lnTo>
                    <a:pt x="40811" y="578123"/>
                  </a:lnTo>
                  <a:lnTo>
                    <a:pt x="62513" y="616796"/>
                  </a:lnTo>
                  <a:lnTo>
                    <a:pt x="88211" y="652678"/>
                  </a:lnTo>
                  <a:lnTo>
                    <a:pt x="117605" y="685466"/>
                  </a:lnTo>
                  <a:lnTo>
                    <a:pt x="150393" y="714860"/>
                  </a:lnTo>
                  <a:lnTo>
                    <a:pt x="186274" y="740558"/>
                  </a:lnTo>
                  <a:lnTo>
                    <a:pt x="224948" y="762260"/>
                  </a:lnTo>
                  <a:lnTo>
                    <a:pt x="266112" y="779663"/>
                  </a:lnTo>
                  <a:lnTo>
                    <a:pt x="309465" y="792467"/>
                  </a:lnTo>
                  <a:lnTo>
                    <a:pt x="354707" y="800370"/>
                  </a:lnTo>
                  <a:lnTo>
                    <a:pt x="401535" y="803071"/>
                  </a:lnTo>
                  <a:lnTo>
                    <a:pt x="448364" y="800370"/>
                  </a:lnTo>
                  <a:lnTo>
                    <a:pt x="493606" y="792467"/>
                  </a:lnTo>
                  <a:lnTo>
                    <a:pt x="536959" y="779663"/>
                  </a:lnTo>
                  <a:lnTo>
                    <a:pt x="578123" y="762260"/>
                  </a:lnTo>
                  <a:lnTo>
                    <a:pt x="616796" y="740558"/>
                  </a:lnTo>
                  <a:lnTo>
                    <a:pt x="652678" y="714860"/>
                  </a:lnTo>
                  <a:lnTo>
                    <a:pt x="685466" y="685466"/>
                  </a:lnTo>
                  <a:lnTo>
                    <a:pt x="714860" y="652678"/>
                  </a:lnTo>
                  <a:lnTo>
                    <a:pt x="740558" y="616796"/>
                  </a:lnTo>
                  <a:lnTo>
                    <a:pt x="762260" y="578123"/>
                  </a:lnTo>
                  <a:lnTo>
                    <a:pt x="779663" y="536959"/>
                  </a:lnTo>
                  <a:lnTo>
                    <a:pt x="792467" y="493606"/>
                  </a:lnTo>
                  <a:lnTo>
                    <a:pt x="800370" y="448364"/>
                  </a:lnTo>
                  <a:lnTo>
                    <a:pt x="803071" y="401535"/>
                  </a:lnTo>
                  <a:lnTo>
                    <a:pt x="800370" y="354707"/>
                  </a:lnTo>
                  <a:lnTo>
                    <a:pt x="792467" y="309465"/>
                  </a:lnTo>
                  <a:lnTo>
                    <a:pt x="779663" y="266112"/>
                  </a:lnTo>
                  <a:lnTo>
                    <a:pt x="762260" y="224948"/>
                  </a:lnTo>
                  <a:lnTo>
                    <a:pt x="740558" y="186274"/>
                  </a:lnTo>
                  <a:lnTo>
                    <a:pt x="714860" y="150393"/>
                  </a:lnTo>
                  <a:lnTo>
                    <a:pt x="685466" y="117605"/>
                  </a:lnTo>
                  <a:lnTo>
                    <a:pt x="652678" y="88211"/>
                  </a:lnTo>
                  <a:lnTo>
                    <a:pt x="616796" y="62513"/>
                  </a:lnTo>
                  <a:lnTo>
                    <a:pt x="578123" y="40811"/>
                  </a:lnTo>
                  <a:lnTo>
                    <a:pt x="536959" y="23408"/>
                  </a:lnTo>
                  <a:lnTo>
                    <a:pt x="493606" y="10604"/>
                  </a:lnTo>
                  <a:lnTo>
                    <a:pt x="448364" y="2701"/>
                  </a:lnTo>
                  <a:lnTo>
                    <a:pt x="401535" y="0"/>
                  </a:lnTo>
                  <a:close/>
                </a:path>
              </a:pathLst>
            </a:custGeom>
            <a:solidFill>
              <a:srgbClr val="002F6C"/>
            </a:solidFill>
          </p:spPr>
          <p:txBody>
            <a:bodyPr wrap="square" lIns="0" tIns="0" rIns="0" bIns="0" rtlCol="0"/>
            <a:lstStyle/>
            <a:p>
              <a:endParaRPr sz="2309"/>
            </a:p>
          </p:txBody>
        </p:sp>
        <p:sp>
          <p:nvSpPr>
            <p:cNvPr id="14" name="object 14"/>
            <p:cNvSpPr/>
            <p:nvPr/>
          </p:nvSpPr>
          <p:spPr>
            <a:xfrm>
              <a:off x="599871" y="2739225"/>
              <a:ext cx="866775" cy="866775"/>
            </a:xfrm>
            <a:custGeom>
              <a:avLst/>
              <a:gdLst/>
              <a:ahLst/>
              <a:cxnLst/>
              <a:rect l="l" t="t" r="r" b="b"/>
              <a:pathLst>
                <a:path w="866775" h="866775">
                  <a:moveTo>
                    <a:pt x="866406" y="433196"/>
                  </a:moveTo>
                  <a:lnTo>
                    <a:pt x="863864" y="480397"/>
                  </a:lnTo>
                  <a:lnTo>
                    <a:pt x="856415" y="526126"/>
                  </a:lnTo>
                  <a:lnTo>
                    <a:pt x="844322" y="570118"/>
                  </a:lnTo>
                  <a:lnTo>
                    <a:pt x="827850" y="612110"/>
                  </a:lnTo>
                  <a:lnTo>
                    <a:pt x="807264" y="651837"/>
                  </a:lnTo>
                  <a:lnTo>
                    <a:pt x="782826" y="689035"/>
                  </a:lnTo>
                  <a:lnTo>
                    <a:pt x="754803" y="723439"/>
                  </a:lnTo>
                  <a:lnTo>
                    <a:pt x="723457" y="754786"/>
                  </a:lnTo>
                  <a:lnTo>
                    <a:pt x="689053" y="782810"/>
                  </a:lnTo>
                  <a:lnTo>
                    <a:pt x="651855" y="807248"/>
                  </a:lnTo>
                  <a:lnTo>
                    <a:pt x="612128" y="827836"/>
                  </a:lnTo>
                  <a:lnTo>
                    <a:pt x="570136" y="844308"/>
                  </a:lnTo>
                  <a:lnTo>
                    <a:pt x="526142" y="856402"/>
                  </a:lnTo>
                  <a:lnTo>
                    <a:pt x="480412" y="863851"/>
                  </a:lnTo>
                  <a:lnTo>
                    <a:pt x="433209" y="866393"/>
                  </a:lnTo>
                  <a:lnTo>
                    <a:pt x="386006" y="863851"/>
                  </a:lnTo>
                  <a:lnTo>
                    <a:pt x="340275" y="856402"/>
                  </a:lnTo>
                  <a:lnTo>
                    <a:pt x="296281" y="844308"/>
                  </a:lnTo>
                  <a:lnTo>
                    <a:pt x="254288" y="827836"/>
                  </a:lnTo>
                  <a:lnTo>
                    <a:pt x="214560" y="807248"/>
                  </a:lnTo>
                  <a:lnTo>
                    <a:pt x="177361" y="782810"/>
                  </a:lnTo>
                  <a:lnTo>
                    <a:pt x="142956" y="754786"/>
                  </a:lnTo>
                  <a:lnTo>
                    <a:pt x="111609" y="723439"/>
                  </a:lnTo>
                  <a:lnTo>
                    <a:pt x="83584" y="689035"/>
                  </a:lnTo>
                  <a:lnTo>
                    <a:pt x="59145" y="651837"/>
                  </a:lnTo>
                  <a:lnTo>
                    <a:pt x="38558" y="612110"/>
                  </a:lnTo>
                  <a:lnTo>
                    <a:pt x="22085" y="570118"/>
                  </a:lnTo>
                  <a:lnTo>
                    <a:pt x="9991" y="526126"/>
                  </a:lnTo>
                  <a:lnTo>
                    <a:pt x="2542" y="480397"/>
                  </a:lnTo>
                  <a:lnTo>
                    <a:pt x="0" y="433196"/>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2" y="2541"/>
                  </a:lnTo>
                  <a:lnTo>
                    <a:pt x="526142" y="9991"/>
                  </a:lnTo>
                  <a:lnTo>
                    <a:pt x="570136" y="22083"/>
                  </a:lnTo>
                  <a:lnTo>
                    <a:pt x="612128" y="38555"/>
                  </a:lnTo>
                  <a:lnTo>
                    <a:pt x="651855" y="59142"/>
                  </a:lnTo>
                  <a:lnTo>
                    <a:pt x="689053" y="83579"/>
                  </a:lnTo>
                  <a:lnTo>
                    <a:pt x="723457" y="111603"/>
                  </a:lnTo>
                  <a:lnTo>
                    <a:pt x="754803" y="142949"/>
                  </a:lnTo>
                  <a:lnTo>
                    <a:pt x="782826" y="177353"/>
                  </a:lnTo>
                  <a:lnTo>
                    <a:pt x="807264" y="214550"/>
                  </a:lnTo>
                  <a:lnTo>
                    <a:pt x="827850" y="254278"/>
                  </a:lnTo>
                  <a:lnTo>
                    <a:pt x="844322" y="296270"/>
                  </a:lnTo>
                  <a:lnTo>
                    <a:pt x="856415" y="340263"/>
                  </a:lnTo>
                  <a:lnTo>
                    <a:pt x="863864" y="385994"/>
                  </a:lnTo>
                  <a:lnTo>
                    <a:pt x="866406" y="433196"/>
                  </a:lnTo>
                  <a:close/>
                </a:path>
              </a:pathLst>
            </a:custGeom>
            <a:ln w="12700">
              <a:solidFill>
                <a:srgbClr val="A7A9AC"/>
              </a:solidFill>
              <a:prstDash val="dash"/>
            </a:ln>
          </p:spPr>
          <p:txBody>
            <a:bodyPr wrap="square" lIns="0" tIns="0" rIns="0" bIns="0" rtlCol="0"/>
            <a:lstStyle/>
            <a:p>
              <a:endParaRPr sz="2309"/>
            </a:p>
          </p:txBody>
        </p:sp>
        <p:sp>
          <p:nvSpPr>
            <p:cNvPr id="15" name="object 15"/>
            <p:cNvSpPr/>
            <p:nvPr/>
          </p:nvSpPr>
          <p:spPr>
            <a:xfrm>
              <a:off x="785446" y="3043732"/>
              <a:ext cx="495250" cy="320941"/>
            </a:xfrm>
            <a:prstGeom prst="rect">
              <a:avLst/>
            </a:prstGeom>
            <a:blipFill>
              <a:blip r:embed="rId3" cstate="print"/>
              <a:stretch>
                <a:fillRect/>
              </a:stretch>
            </a:blipFill>
          </p:spPr>
          <p:txBody>
            <a:bodyPr wrap="square" lIns="0" tIns="0" rIns="0" bIns="0" rtlCol="0"/>
            <a:lstStyle/>
            <a:p>
              <a:endParaRPr sz="2309"/>
            </a:p>
          </p:txBody>
        </p:sp>
        <p:sp>
          <p:nvSpPr>
            <p:cNvPr id="16" name="object 16"/>
            <p:cNvSpPr/>
            <p:nvPr/>
          </p:nvSpPr>
          <p:spPr>
            <a:xfrm>
              <a:off x="904242" y="3003385"/>
              <a:ext cx="257810" cy="38100"/>
            </a:xfrm>
            <a:custGeom>
              <a:avLst/>
              <a:gdLst/>
              <a:ahLst/>
              <a:cxnLst/>
              <a:rect l="l" t="t" r="r" b="b"/>
              <a:pathLst>
                <a:path w="257809" h="38100">
                  <a:moveTo>
                    <a:pt x="0" y="0"/>
                  </a:moveTo>
                  <a:lnTo>
                    <a:pt x="0" y="7581"/>
                  </a:lnTo>
                  <a:lnTo>
                    <a:pt x="17213" y="21489"/>
                  </a:lnTo>
                  <a:lnTo>
                    <a:pt x="46588" y="30886"/>
                  </a:lnTo>
                  <a:lnTo>
                    <a:pt x="84876" y="36206"/>
                  </a:lnTo>
                  <a:lnTo>
                    <a:pt x="128828" y="37884"/>
                  </a:lnTo>
                  <a:lnTo>
                    <a:pt x="172766" y="36205"/>
                  </a:lnTo>
                  <a:lnTo>
                    <a:pt x="211050" y="30881"/>
                  </a:lnTo>
                  <a:lnTo>
                    <a:pt x="240430" y="21483"/>
                  </a:lnTo>
                  <a:lnTo>
                    <a:pt x="257657" y="7581"/>
                  </a:lnTo>
                  <a:lnTo>
                    <a:pt x="257657" y="0"/>
                  </a:lnTo>
                </a:path>
              </a:pathLst>
            </a:custGeom>
            <a:ln w="25400">
              <a:solidFill>
                <a:srgbClr val="FFFFFF"/>
              </a:solidFill>
            </a:ln>
          </p:spPr>
          <p:txBody>
            <a:bodyPr wrap="square" lIns="0" tIns="0" rIns="0" bIns="0" rtlCol="0"/>
            <a:lstStyle/>
            <a:p>
              <a:endParaRPr sz="2309"/>
            </a:p>
          </p:txBody>
        </p:sp>
        <p:sp>
          <p:nvSpPr>
            <p:cNvPr id="17" name="object 17"/>
            <p:cNvSpPr/>
            <p:nvPr/>
          </p:nvSpPr>
          <p:spPr>
            <a:xfrm>
              <a:off x="914275" y="2869438"/>
              <a:ext cx="237591" cy="146646"/>
            </a:xfrm>
            <a:prstGeom prst="rect">
              <a:avLst/>
            </a:prstGeom>
            <a:blipFill>
              <a:blip r:embed="rId4" cstate="print"/>
              <a:stretch>
                <a:fillRect/>
              </a:stretch>
            </a:blipFill>
          </p:spPr>
          <p:txBody>
            <a:bodyPr wrap="square" lIns="0" tIns="0" rIns="0" bIns="0" rtlCol="0"/>
            <a:lstStyle/>
            <a:p>
              <a:endParaRPr sz="2309"/>
            </a:p>
          </p:txBody>
        </p:sp>
      </p:grpSp>
      <p:grpSp>
        <p:nvGrpSpPr>
          <p:cNvPr id="18" name="object 18"/>
          <p:cNvGrpSpPr/>
          <p:nvPr/>
        </p:nvGrpSpPr>
        <p:grpSpPr>
          <a:xfrm>
            <a:off x="2011075" y="2089686"/>
            <a:ext cx="1128068" cy="1128068"/>
            <a:chOff x="593521" y="1629181"/>
            <a:chExt cx="879475" cy="879475"/>
          </a:xfrm>
        </p:grpSpPr>
        <p:sp>
          <p:nvSpPr>
            <p:cNvPr id="19" name="object 19"/>
            <p:cNvSpPr/>
            <p:nvPr/>
          </p:nvSpPr>
          <p:spPr>
            <a:xfrm>
              <a:off x="631532" y="1667192"/>
              <a:ext cx="803275" cy="803275"/>
            </a:xfrm>
            <a:custGeom>
              <a:avLst/>
              <a:gdLst/>
              <a:ahLst/>
              <a:cxnLst/>
              <a:rect l="l" t="t" r="r" b="b"/>
              <a:pathLst>
                <a:path w="803275" h="803275">
                  <a:moveTo>
                    <a:pt x="401535" y="0"/>
                  </a:moveTo>
                  <a:lnTo>
                    <a:pt x="354707" y="2701"/>
                  </a:lnTo>
                  <a:lnTo>
                    <a:pt x="309465" y="10604"/>
                  </a:lnTo>
                  <a:lnTo>
                    <a:pt x="266112" y="23408"/>
                  </a:lnTo>
                  <a:lnTo>
                    <a:pt x="224948" y="40811"/>
                  </a:lnTo>
                  <a:lnTo>
                    <a:pt x="186274" y="62513"/>
                  </a:lnTo>
                  <a:lnTo>
                    <a:pt x="150393" y="88211"/>
                  </a:lnTo>
                  <a:lnTo>
                    <a:pt x="117605" y="117605"/>
                  </a:lnTo>
                  <a:lnTo>
                    <a:pt x="88211" y="150393"/>
                  </a:lnTo>
                  <a:lnTo>
                    <a:pt x="62513" y="186274"/>
                  </a:lnTo>
                  <a:lnTo>
                    <a:pt x="40811" y="224948"/>
                  </a:lnTo>
                  <a:lnTo>
                    <a:pt x="23408" y="266112"/>
                  </a:lnTo>
                  <a:lnTo>
                    <a:pt x="10604" y="309465"/>
                  </a:lnTo>
                  <a:lnTo>
                    <a:pt x="2701" y="354707"/>
                  </a:lnTo>
                  <a:lnTo>
                    <a:pt x="0" y="401535"/>
                  </a:lnTo>
                  <a:lnTo>
                    <a:pt x="2701" y="448364"/>
                  </a:lnTo>
                  <a:lnTo>
                    <a:pt x="10604" y="493606"/>
                  </a:lnTo>
                  <a:lnTo>
                    <a:pt x="23408" y="536959"/>
                  </a:lnTo>
                  <a:lnTo>
                    <a:pt x="40811" y="578123"/>
                  </a:lnTo>
                  <a:lnTo>
                    <a:pt x="62513" y="616796"/>
                  </a:lnTo>
                  <a:lnTo>
                    <a:pt x="88211" y="652678"/>
                  </a:lnTo>
                  <a:lnTo>
                    <a:pt x="117605" y="685466"/>
                  </a:lnTo>
                  <a:lnTo>
                    <a:pt x="150393" y="714860"/>
                  </a:lnTo>
                  <a:lnTo>
                    <a:pt x="186274" y="740558"/>
                  </a:lnTo>
                  <a:lnTo>
                    <a:pt x="224948" y="762260"/>
                  </a:lnTo>
                  <a:lnTo>
                    <a:pt x="266112" y="779663"/>
                  </a:lnTo>
                  <a:lnTo>
                    <a:pt x="309465" y="792467"/>
                  </a:lnTo>
                  <a:lnTo>
                    <a:pt x="354707" y="800370"/>
                  </a:lnTo>
                  <a:lnTo>
                    <a:pt x="401535" y="803071"/>
                  </a:lnTo>
                  <a:lnTo>
                    <a:pt x="448362" y="800370"/>
                  </a:lnTo>
                  <a:lnTo>
                    <a:pt x="493602" y="792467"/>
                  </a:lnTo>
                  <a:lnTo>
                    <a:pt x="536954" y="779663"/>
                  </a:lnTo>
                  <a:lnTo>
                    <a:pt x="578117" y="762260"/>
                  </a:lnTo>
                  <a:lnTo>
                    <a:pt x="616791" y="740558"/>
                  </a:lnTo>
                  <a:lnTo>
                    <a:pt x="652672" y="714860"/>
                  </a:lnTo>
                  <a:lnTo>
                    <a:pt x="685461" y="685466"/>
                  </a:lnTo>
                  <a:lnTo>
                    <a:pt x="714856" y="652678"/>
                  </a:lnTo>
                  <a:lnTo>
                    <a:pt x="740555" y="616796"/>
                  </a:lnTo>
                  <a:lnTo>
                    <a:pt x="762257" y="578123"/>
                  </a:lnTo>
                  <a:lnTo>
                    <a:pt x="779662" y="536959"/>
                  </a:lnTo>
                  <a:lnTo>
                    <a:pt x="792466" y="493606"/>
                  </a:lnTo>
                  <a:lnTo>
                    <a:pt x="800370" y="448364"/>
                  </a:lnTo>
                  <a:lnTo>
                    <a:pt x="803071" y="401535"/>
                  </a:lnTo>
                  <a:lnTo>
                    <a:pt x="800370" y="354707"/>
                  </a:lnTo>
                  <a:lnTo>
                    <a:pt x="792466" y="309465"/>
                  </a:lnTo>
                  <a:lnTo>
                    <a:pt x="779662" y="266112"/>
                  </a:lnTo>
                  <a:lnTo>
                    <a:pt x="762257" y="224948"/>
                  </a:lnTo>
                  <a:lnTo>
                    <a:pt x="740555" y="186274"/>
                  </a:lnTo>
                  <a:lnTo>
                    <a:pt x="714856" y="150393"/>
                  </a:lnTo>
                  <a:lnTo>
                    <a:pt x="685461" y="117605"/>
                  </a:lnTo>
                  <a:lnTo>
                    <a:pt x="652672" y="88211"/>
                  </a:lnTo>
                  <a:lnTo>
                    <a:pt x="616791" y="62513"/>
                  </a:lnTo>
                  <a:lnTo>
                    <a:pt x="578117" y="40811"/>
                  </a:lnTo>
                  <a:lnTo>
                    <a:pt x="536954" y="23408"/>
                  </a:lnTo>
                  <a:lnTo>
                    <a:pt x="493602" y="10604"/>
                  </a:lnTo>
                  <a:lnTo>
                    <a:pt x="448362" y="2701"/>
                  </a:lnTo>
                  <a:lnTo>
                    <a:pt x="401535" y="0"/>
                  </a:lnTo>
                  <a:close/>
                </a:path>
              </a:pathLst>
            </a:custGeom>
            <a:solidFill>
              <a:srgbClr val="002F6C"/>
            </a:solidFill>
          </p:spPr>
          <p:txBody>
            <a:bodyPr wrap="square" lIns="0" tIns="0" rIns="0" bIns="0" rtlCol="0"/>
            <a:lstStyle/>
            <a:p>
              <a:endParaRPr sz="2309"/>
            </a:p>
          </p:txBody>
        </p:sp>
        <p:sp>
          <p:nvSpPr>
            <p:cNvPr id="20" name="object 20"/>
            <p:cNvSpPr/>
            <p:nvPr/>
          </p:nvSpPr>
          <p:spPr>
            <a:xfrm>
              <a:off x="599871" y="1635531"/>
              <a:ext cx="866775" cy="866775"/>
            </a:xfrm>
            <a:custGeom>
              <a:avLst/>
              <a:gdLst/>
              <a:ahLst/>
              <a:cxnLst/>
              <a:rect l="l" t="t" r="r" b="b"/>
              <a:pathLst>
                <a:path w="866775" h="866775">
                  <a:moveTo>
                    <a:pt x="866406" y="433197"/>
                  </a:moveTo>
                  <a:lnTo>
                    <a:pt x="863864" y="480399"/>
                  </a:lnTo>
                  <a:lnTo>
                    <a:pt x="856415" y="526130"/>
                  </a:lnTo>
                  <a:lnTo>
                    <a:pt x="844322" y="570123"/>
                  </a:lnTo>
                  <a:lnTo>
                    <a:pt x="827850" y="612115"/>
                  </a:lnTo>
                  <a:lnTo>
                    <a:pt x="807264" y="651843"/>
                  </a:lnTo>
                  <a:lnTo>
                    <a:pt x="782826" y="689040"/>
                  </a:lnTo>
                  <a:lnTo>
                    <a:pt x="754803" y="723444"/>
                  </a:lnTo>
                  <a:lnTo>
                    <a:pt x="723457" y="754790"/>
                  </a:lnTo>
                  <a:lnTo>
                    <a:pt x="689053" y="782814"/>
                  </a:lnTo>
                  <a:lnTo>
                    <a:pt x="651855" y="807251"/>
                  </a:lnTo>
                  <a:lnTo>
                    <a:pt x="612128" y="827838"/>
                  </a:lnTo>
                  <a:lnTo>
                    <a:pt x="570136" y="844310"/>
                  </a:lnTo>
                  <a:lnTo>
                    <a:pt x="526142" y="856402"/>
                  </a:lnTo>
                  <a:lnTo>
                    <a:pt x="480412" y="863852"/>
                  </a:lnTo>
                  <a:lnTo>
                    <a:pt x="433209" y="866394"/>
                  </a:lnTo>
                  <a:lnTo>
                    <a:pt x="386006" y="863852"/>
                  </a:lnTo>
                  <a:lnTo>
                    <a:pt x="340275" y="856402"/>
                  </a:lnTo>
                  <a:lnTo>
                    <a:pt x="296281" y="844310"/>
                  </a:lnTo>
                  <a:lnTo>
                    <a:pt x="254288" y="827838"/>
                  </a:lnTo>
                  <a:lnTo>
                    <a:pt x="214560" y="807251"/>
                  </a:lnTo>
                  <a:lnTo>
                    <a:pt x="177361" y="782814"/>
                  </a:lnTo>
                  <a:lnTo>
                    <a:pt x="142956" y="754790"/>
                  </a:lnTo>
                  <a:lnTo>
                    <a:pt x="111609" y="723444"/>
                  </a:lnTo>
                  <a:lnTo>
                    <a:pt x="83584" y="689040"/>
                  </a:lnTo>
                  <a:lnTo>
                    <a:pt x="59145" y="651843"/>
                  </a:lnTo>
                  <a:lnTo>
                    <a:pt x="38558" y="612115"/>
                  </a:lnTo>
                  <a:lnTo>
                    <a:pt x="22085" y="570123"/>
                  </a:lnTo>
                  <a:lnTo>
                    <a:pt x="9991" y="526130"/>
                  </a:lnTo>
                  <a:lnTo>
                    <a:pt x="2542" y="480399"/>
                  </a:lnTo>
                  <a:lnTo>
                    <a:pt x="0" y="433197"/>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2" y="2541"/>
                  </a:lnTo>
                  <a:lnTo>
                    <a:pt x="526142" y="9991"/>
                  </a:lnTo>
                  <a:lnTo>
                    <a:pt x="570136" y="22083"/>
                  </a:lnTo>
                  <a:lnTo>
                    <a:pt x="612128" y="38555"/>
                  </a:lnTo>
                  <a:lnTo>
                    <a:pt x="651855" y="59142"/>
                  </a:lnTo>
                  <a:lnTo>
                    <a:pt x="689053" y="83579"/>
                  </a:lnTo>
                  <a:lnTo>
                    <a:pt x="723457" y="111603"/>
                  </a:lnTo>
                  <a:lnTo>
                    <a:pt x="754803" y="142949"/>
                  </a:lnTo>
                  <a:lnTo>
                    <a:pt x="782826" y="177353"/>
                  </a:lnTo>
                  <a:lnTo>
                    <a:pt x="807264" y="214550"/>
                  </a:lnTo>
                  <a:lnTo>
                    <a:pt x="827850" y="254278"/>
                  </a:lnTo>
                  <a:lnTo>
                    <a:pt x="844322" y="296270"/>
                  </a:lnTo>
                  <a:lnTo>
                    <a:pt x="856415" y="340263"/>
                  </a:lnTo>
                  <a:lnTo>
                    <a:pt x="863864" y="385994"/>
                  </a:lnTo>
                  <a:lnTo>
                    <a:pt x="866406" y="433197"/>
                  </a:lnTo>
                  <a:close/>
                </a:path>
              </a:pathLst>
            </a:custGeom>
            <a:ln w="12700">
              <a:solidFill>
                <a:srgbClr val="A7A9AC"/>
              </a:solidFill>
              <a:prstDash val="dash"/>
            </a:ln>
          </p:spPr>
          <p:txBody>
            <a:bodyPr wrap="square" lIns="0" tIns="0" rIns="0" bIns="0" rtlCol="0"/>
            <a:lstStyle/>
            <a:p>
              <a:endParaRPr sz="2309"/>
            </a:p>
          </p:txBody>
        </p:sp>
        <p:sp>
          <p:nvSpPr>
            <p:cNvPr id="21" name="object 21"/>
            <p:cNvSpPr/>
            <p:nvPr/>
          </p:nvSpPr>
          <p:spPr>
            <a:xfrm>
              <a:off x="798148" y="1821840"/>
              <a:ext cx="469900" cy="469900"/>
            </a:xfrm>
            <a:custGeom>
              <a:avLst/>
              <a:gdLst/>
              <a:ahLst/>
              <a:cxnLst/>
              <a:rect l="l" t="t" r="r" b="b"/>
              <a:pathLst>
                <a:path w="469900" h="469900">
                  <a:moveTo>
                    <a:pt x="469849" y="234924"/>
                  </a:moveTo>
                  <a:lnTo>
                    <a:pt x="465076" y="282269"/>
                  </a:lnTo>
                  <a:lnTo>
                    <a:pt x="451387" y="326366"/>
                  </a:lnTo>
                  <a:lnTo>
                    <a:pt x="429727" y="366272"/>
                  </a:lnTo>
                  <a:lnTo>
                    <a:pt x="401040" y="401040"/>
                  </a:lnTo>
                  <a:lnTo>
                    <a:pt x="366272" y="429727"/>
                  </a:lnTo>
                  <a:lnTo>
                    <a:pt x="326366" y="451387"/>
                  </a:lnTo>
                  <a:lnTo>
                    <a:pt x="282269" y="465076"/>
                  </a:lnTo>
                  <a:lnTo>
                    <a:pt x="234924" y="469849"/>
                  </a:lnTo>
                  <a:lnTo>
                    <a:pt x="187579" y="465076"/>
                  </a:lnTo>
                  <a:lnTo>
                    <a:pt x="143482" y="451387"/>
                  </a:lnTo>
                  <a:lnTo>
                    <a:pt x="103576" y="429727"/>
                  </a:lnTo>
                  <a:lnTo>
                    <a:pt x="68808" y="401040"/>
                  </a:lnTo>
                  <a:lnTo>
                    <a:pt x="40121" y="366272"/>
                  </a:lnTo>
                  <a:lnTo>
                    <a:pt x="18461" y="326366"/>
                  </a:lnTo>
                  <a:lnTo>
                    <a:pt x="4772" y="282269"/>
                  </a:lnTo>
                  <a:lnTo>
                    <a:pt x="0" y="234924"/>
                  </a:lnTo>
                  <a:lnTo>
                    <a:pt x="4772" y="187576"/>
                  </a:lnTo>
                  <a:lnTo>
                    <a:pt x="18461" y="143476"/>
                  </a:lnTo>
                  <a:lnTo>
                    <a:pt x="40121" y="103571"/>
                  </a:lnTo>
                  <a:lnTo>
                    <a:pt x="68808" y="68803"/>
                  </a:lnTo>
                  <a:lnTo>
                    <a:pt x="103576" y="40118"/>
                  </a:lnTo>
                  <a:lnTo>
                    <a:pt x="143482" y="18460"/>
                  </a:lnTo>
                  <a:lnTo>
                    <a:pt x="187579" y="4772"/>
                  </a:lnTo>
                  <a:lnTo>
                    <a:pt x="234924" y="0"/>
                  </a:lnTo>
                  <a:lnTo>
                    <a:pt x="282269" y="4772"/>
                  </a:lnTo>
                  <a:lnTo>
                    <a:pt x="326366" y="18460"/>
                  </a:lnTo>
                  <a:lnTo>
                    <a:pt x="366272" y="40118"/>
                  </a:lnTo>
                  <a:lnTo>
                    <a:pt x="401040" y="68803"/>
                  </a:lnTo>
                  <a:lnTo>
                    <a:pt x="429727" y="103571"/>
                  </a:lnTo>
                  <a:lnTo>
                    <a:pt x="451387" y="143476"/>
                  </a:lnTo>
                  <a:lnTo>
                    <a:pt x="465076" y="187576"/>
                  </a:lnTo>
                  <a:lnTo>
                    <a:pt x="469849" y="234924"/>
                  </a:lnTo>
                  <a:close/>
                </a:path>
              </a:pathLst>
            </a:custGeom>
            <a:ln w="25400">
              <a:solidFill>
                <a:srgbClr val="FFFFFF"/>
              </a:solidFill>
            </a:ln>
          </p:spPr>
          <p:txBody>
            <a:bodyPr wrap="square" lIns="0" tIns="0" rIns="0" bIns="0" rtlCol="0"/>
            <a:lstStyle/>
            <a:p>
              <a:endParaRPr sz="2309"/>
            </a:p>
          </p:txBody>
        </p:sp>
        <p:sp>
          <p:nvSpPr>
            <p:cNvPr id="22" name="object 22"/>
            <p:cNvSpPr/>
            <p:nvPr/>
          </p:nvSpPr>
          <p:spPr>
            <a:xfrm>
              <a:off x="896584" y="2178012"/>
              <a:ext cx="273050" cy="10160"/>
            </a:xfrm>
            <a:custGeom>
              <a:avLst/>
              <a:gdLst/>
              <a:ahLst/>
              <a:cxnLst/>
              <a:rect l="l" t="t" r="r" b="b"/>
              <a:pathLst>
                <a:path w="273050" h="10160">
                  <a:moveTo>
                    <a:pt x="0" y="9931"/>
                  </a:moveTo>
                  <a:lnTo>
                    <a:pt x="33913" y="5298"/>
                  </a:lnTo>
                  <a:lnTo>
                    <a:pt x="68033" y="2227"/>
                  </a:lnTo>
                  <a:lnTo>
                    <a:pt x="102259" y="524"/>
                  </a:lnTo>
                  <a:lnTo>
                    <a:pt x="136486" y="0"/>
                  </a:lnTo>
                  <a:lnTo>
                    <a:pt x="170714" y="530"/>
                  </a:lnTo>
                  <a:lnTo>
                    <a:pt x="204939" y="2232"/>
                  </a:lnTo>
                  <a:lnTo>
                    <a:pt x="239060" y="5300"/>
                  </a:lnTo>
                  <a:lnTo>
                    <a:pt x="272973" y="9931"/>
                  </a:lnTo>
                </a:path>
              </a:pathLst>
            </a:custGeom>
            <a:ln w="25400">
              <a:solidFill>
                <a:srgbClr val="FFFFFF"/>
              </a:solidFill>
            </a:ln>
          </p:spPr>
          <p:txBody>
            <a:bodyPr wrap="square" lIns="0" tIns="0" rIns="0" bIns="0" rtlCol="0"/>
            <a:lstStyle/>
            <a:p>
              <a:endParaRPr sz="2309"/>
            </a:p>
          </p:txBody>
        </p:sp>
        <p:sp>
          <p:nvSpPr>
            <p:cNvPr id="23" name="object 23"/>
            <p:cNvSpPr/>
            <p:nvPr/>
          </p:nvSpPr>
          <p:spPr>
            <a:xfrm>
              <a:off x="896584" y="1925574"/>
              <a:ext cx="273050" cy="10160"/>
            </a:xfrm>
            <a:custGeom>
              <a:avLst/>
              <a:gdLst/>
              <a:ahLst/>
              <a:cxnLst/>
              <a:rect l="l" t="t" r="r" b="b"/>
              <a:pathLst>
                <a:path w="273050" h="10160">
                  <a:moveTo>
                    <a:pt x="0" y="0"/>
                  </a:moveTo>
                  <a:lnTo>
                    <a:pt x="33913" y="4639"/>
                  </a:lnTo>
                  <a:lnTo>
                    <a:pt x="68033" y="7713"/>
                  </a:lnTo>
                  <a:lnTo>
                    <a:pt x="102259" y="9413"/>
                  </a:lnTo>
                  <a:lnTo>
                    <a:pt x="136486" y="9931"/>
                  </a:lnTo>
                  <a:lnTo>
                    <a:pt x="170714" y="9408"/>
                  </a:lnTo>
                  <a:lnTo>
                    <a:pt x="204939" y="7708"/>
                  </a:lnTo>
                  <a:lnTo>
                    <a:pt x="239060" y="4637"/>
                  </a:lnTo>
                  <a:lnTo>
                    <a:pt x="272973" y="0"/>
                  </a:lnTo>
                </a:path>
              </a:pathLst>
            </a:custGeom>
            <a:ln w="25400">
              <a:solidFill>
                <a:srgbClr val="FFFFFF"/>
              </a:solidFill>
            </a:ln>
          </p:spPr>
          <p:txBody>
            <a:bodyPr wrap="square" lIns="0" tIns="0" rIns="0" bIns="0" rtlCol="0"/>
            <a:lstStyle/>
            <a:p>
              <a:endParaRPr sz="2309"/>
            </a:p>
          </p:txBody>
        </p:sp>
        <p:sp>
          <p:nvSpPr>
            <p:cNvPr id="24" name="object 24"/>
            <p:cNvSpPr/>
            <p:nvPr/>
          </p:nvSpPr>
          <p:spPr>
            <a:xfrm>
              <a:off x="1033071" y="1867306"/>
              <a:ext cx="0" cy="379095"/>
            </a:xfrm>
            <a:custGeom>
              <a:avLst/>
              <a:gdLst/>
              <a:ahLst/>
              <a:cxnLst/>
              <a:rect l="l" t="t" r="r" b="b"/>
              <a:pathLst>
                <a:path h="379094">
                  <a:moveTo>
                    <a:pt x="0" y="0"/>
                  </a:moveTo>
                  <a:lnTo>
                    <a:pt x="0" y="378904"/>
                  </a:lnTo>
                </a:path>
              </a:pathLst>
            </a:custGeom>
            <a:ln w="25400">
              <a:solidFill>
                <a:srgbClr val="FFFFFF"/>
              </a:solidFill>
            </a:ln>
          </p:spPr>
          <p:txBody>
            <a:bodyPr wrap="square" lIns="0" tIns="0" rIns="0" bIns="0" rtlCol="0"/>
            <a:lstStyle/>
            <a:p>
              <a:endParaRPr sz="2309"/>
            </a:p>
          </p:txBody>
        </p:sp>
        <p:sp>
          <p:nvSpPr>
            <p:cNvPr id="25" name="object 25"/>
            <p:cNvSpPr/>
            <p:nvPr/>
          </p:nvSpPr>
          <p:spPr>
            <a:xfrm>
              <a:off x="843620" y="2056765"/>
              <a:ext cx="379095" cy="0"/>
            </a:xfrm>
            <a:custGeom>
              <a:avLst/>
              <a:gdLst/>
              <a:ahLst/>
              <a:cxnLst/>
              <a:rect l="l" t="t" r="r" b="b"/>
              <a:pathLst>
                <a:path w="379094">
                  <a:moveTo>
                    <a:pt x="0" y="0"/>
                  </a:moveTo>
                  <a:lnTo>
                    <a:pt x="378904" y="0"/>
                  </a:lnTo>
                </a:path>
              </a:pathLst>
            </a:custGeom>
            <a:ln w="25400">
              <a:solidFill>
                <a:srgbClr val="FFFFFF"/>
              </a:solidFill>
            </a:ln>
          </p:spPr>
          <p:txBody>
            <a:bodyPr wrap="square" lIns="0" tIns="0" rIns="0" bIns="0" rtlCol="0"/>
            <a:lstStyle/>
            <a:p>
              <a:endParaRPr sz="2309"/>
            </a:p>
          </p:txBody>
        </p:sp>
        <p:sp>
          <p:nvSpPr>
            <p:cNvPr id="26" name="object 26"/>
            <p:cNvSpPr/>
            <p:nvPr/>
          </p:nvSpPr>
          <p:spPr>
            <a:xfrm>
              <a:off x="904237" y="1880616"/>
              <a:ext cx="59690" cy="352425"/>
            </a:xfrm>
            <a:custGeom>
              <a:avLst/>
              <a:gdLst/>
              <a:ahLst/>
              <a:cxnLst/>
              <a:rect l="l" t="t" r="r" b="b"/>
              <a:pathLst>
                <a:path w="59690" h="352425">
                  <a:moveTo>
                    <a:pt x="59220" y="0"/>
                  </a:moveTo>
                  <a:lnTo>
                    <a:pt x="33872" y="38097"/>
                  </a:lnTo>
                  <a:lnTo>
                    <a:pt x="15303" y="80659"/>
                  </a:lnTo>
                  <a:lnTo>
                    <a:pt x="3888" y="126928"/>
                  </a:lnTo>
                  <a:lnTo>
                    <a:pt x="0" y="176149"/>
                  </a:lnTo>
                  <a:lnTo>
                    <a:pt x="3888" y="225380"/>
                  </a:lnTo>
                  <a:lnTo>
                    <a:pt x="15303" y="271646"/>
                  </a:lnTo>
                  <a:lnTo>
                    <a:pt x="33872" y="314198"/>
                  </a:lnTo>
                  <a:lnTo>
                    <a:pt x="59220" y="352285"/>
                  </a:lnTo>
                </a:path>
              </a:pathLst>
            </a:custGeom>
            <a:ln w="25400">
              <a:solidFill>
                <a:srgbClr val="FFFFFF"/>
              </a:solidFill>
            </a:ln>
          </p:spPr>
          <p:txBody>
            <a:bodyPr wrap="square" lIns="0" tIns="0" rIns="0" bIns="0" rtlCol="0"/>
            <a:lstStyle/>
            <a:p>
              <a:endParaRPr sz="2309"/>
            </a:p>
          </p:txBody>
        </p:sp>
        <p:sp>
          <p:nvSpPr>
            <p:cNvPr id="27" name="object 27"/>
            <p:cNvSpPr/>
            <p:nvPr/>
          </p:nvSpPr>
          <p:spPr>
            <a:xfrm>
              <a:off x="1102692" y="1880616"/>
              <a:ext cx="59690" cy="352425"/>
            </a:xfrm>
            <a:custGeom>
              <a:avLst/>
              <a:gdLst/>
              <a:ahLst/>
              <a:cxnLst/>
              <a:rect l="l" t="t" r="r" b="b"/>
              <a:pathLst>
                <a:path w="59690" h="352425">
                  <a:moveTo>
                    <a:pt x="0" y="0"/>
                  </a:moveTo>
                  <a:lnTo>
                    <a:pt x="25340" y="38097"/>
                  </a:lnTo>
                  <a:lnTo>
                    <a:pt x="43905" y="80659"/>
                  </a:lnTo>
                  <a:lnTo>
                    <a:pt x="55319" y="126928"/>
                  </a:lnTo>
                  <a:lnTo>
                    <a:pt x="59207" y="176149"/>
                  </a:lnTo>
                  <a:lnTo>
                    <a:pt x="55319" y="225380"/>
                  </a:lnTo>
                  <a:lnTo>
                    <a:pt x="43905" y="271646"/>
                  </a:lnTo>
                  <a:lnTo>
                    <a:pt x="25340" y="314198"/>
                  </a:lnTo>
                  <a:lnTo>
                    <a:pt x="0" y="352285"/>
                  </a:lnTo>
                </a:path>
              </a:pathLst>
            </a:custGeom>
            <a:ln w="25400">
              <a:solidFill>
                <a:srgbClr val="FFFFFF"/>
              </a:solidFill>
            </a:ln>
          </p:spPr>
          <p:txBody>
            <a:bodyPr wrap="square" lIns="0" tIns="0" rIns="0" bIns="0" rtlCol="0"/>
            <a:lstStyle/>
            <a:p>
              <a:endParaRPr sz="2309"/>
            </a:p>
          </p:txBody>
        </p:sp>
      </p:grpSp>
      <p:grpSp>
        <p:nvGrpSpPr>
          <p:cNvPr id="28" name="object 28"/>
          <p:cNvGrpSpPr/>
          <p:nvPr/>
        </p:nvGrpSpPr>
        <p:grpSpPr>
          <a:xfrm>
            <a:off x="2011075" y="4921009"/>
            <a:ext cx="1128068" cy="1128068"/>
            <a:chOff x="593521" y="3836564"/>
            <a:chExt cx="879475" cy="879475"/>
          </a:xfrm>
        </p:grpSpPr>
        <p:sp>
          <p:nvSpPr>
            <p:cNvPr id="29" name="object 29"/>
            <p:cNvSpPr/>
            <p:nvPr/>
          </p:nvSpPr>
          <p:spPr>
            <a:xfrm>
              <a:off x="627951" y="3874824"/>
              <a:ext cx="803275" cy="803275"/>
            </a:xfrm>
            <a:custGeom>
              <a:avLst/>
              <a:gdLst/>
              <a:ahLst/>
              <a:cxnLst/>
              <a:rect l="l" t="t" r="r" b="b"/>
              <a:pathLst>
                <a:path w="803275" h="803275">
                  <a:moveTo>
                    <a:pt x="401535" y="0"/>
                  </a:moveTo>
                  <a:lnTo>
                    <a:pt x="354707" y="2701"/>
                  </a:lnTo>
                  <a:lnTo>
                    <a:pt x="309465" y="10604"/>
                  </a:lnTo>
                  <a:lnTo>
                    <a:pt x="266112" y="23408"/>
                  </a:lnTo>
                  <a:lnTo>
                    <a:pt x="224948" y="40811"/>
                  </a:lnTo>
                  <a:lnTo>
                    <a:pt x="186274" y="62512"/>
                  </a:lnTo>
                  <a:lnTo>
                    <a:pt x="150393" y="88210"/>
                  </a:lnTo>
                  <a:lnTo>
                    <a:pt x="117605" y="117603"/>
                  </a:lnTo>
                  <a:lnTo>
                    <a:pt x="88211" y="150391"/>
                  </a:lnTo>
                  <a:lnTo>
                    <a:pt x="62513" y="186271"/>
                  </a:lnTo>
                  <a:lnTo>
                    <a:pt x="40811" y="224943"/>
                  </a:lnTo>
                  <a:lnTo>
                    <a:pt x="23408" y="266106"/>
                  </a:lnTo>
                  <a:lnTo>
                    <a:pt x="10604" y="309457"/>
                  </a:lnTo>
                  <a:lnTo>
                    <a:pt x="2701" y="354697"/>
                  </a:lnTo>
                  <a:lnTo>
                    <a:pt x="0" y="401523"/>
                  </a:lnTo>
                  <a:lnTo>
                    <a:pt x="2701" y="448351"/>
                  </a:lnTo>
                  <a:lnTo>
                    <a:pt x="10604" y="493593"/>
                  </a:lnTo>
                  <a:lnTo>
                    <a:pt x="23408" y="536946"/>
                  </a:lnTo>
                  <a:lnTo>
                    <a:pt x="40811" y="578110"/>
                  </a:lnTo>
                  <a:lnTo>
                    <a:pt x="62513" y="616784"/>
                  </a:lnTo>
                  <a:lnTo>
                    <a:pt x="88211" y="652665"/>
                  </a:lnTo>
                  <a:lnTo>
                    <a:pt x="117605" y="685453"/>
                  </a:lnTo>
                  <a:lnTo>
                    <a:pt x="150393" y="714847"/>
                  </a:lnTo>
                  <a:lnTo>
                    <a:pt x="186274" y="740546"/>
                  </a:lnTo>
                  <a:lnTo>
                    <a:pt x="224948" y="762247"/>
                  </a:lnTo>
                  <a:lnTo>
                    <a:pt x="266112" y="779650"/>
                  </a:lnTo>
                  <a:lnTo>
                    <a:pt x="309465" y="792454"/>
                  </a:lnTo>
                  <a:lnTo>
                    <a:pt x="354707" y="800357"/>
                  </a:lnTo>
                  <a:lnTo>
                    <a:pt x="401535" y="803059"/>
                  </a:lnTo>
                  <a:lnTo>
                    <a:pt x="448364" y="800357"/>
                  </a:lnTo>
                  <a:lnTo>
                    <a:pt x="493606" y="792454"/>
                  </a:lnTo>
                  <a:lnTo>
                    <a:pt x="536959" y="779650"/>
                  </a:lnTo>
                  <a:lnTo>
                    <a:pt x="578123" y="762247"/>
                  </a:lnTo>
                  <a:lnTo>
                    <a:pt x="616796" y="740546"/>
                  </a:lnTo>
                  <a:lnTo>
                    <a:pt x="652678" y="714847"/>
                  </a:lnTo>
                  <a:lnTo>
                    <a:pt x="685466" y="685453"/>
                  </a:lnTo>
                  <a:lnTo>
                    <a:pt x="714860" y="652665"/>
                  </a:lnTo>
                  <a:lnTo>
                    <a:pt x="740558" y="616784"/>
                  </a:lnTo>
                  <a:lnTo>
                    <a:pt x="762260" y="578110"/>
                  </a:lnTo>
                  <a:lnTo>
                    <a:pt x="779663" y="536946"/>
                  </a:lnTo>
                  <a:lnTo>
                    <a:pt x="792467" y="493593"/>
                  </a:lnTo>
                  <a:lnTo>
                    <a:pt x="800370" y="448351"/>
                  </a:lnTo>
                  <a:lnTo>
                    <a:pt x="803071" y="401523"/>
                  </a:lnTo>
                  <a:lnTo>
                    <a:pt x="800370" y="354697"/>
                  </a:lnTo>
                  <a:lnTo>
                    <a:pt x="792467" y="309457"/>
                  </a:lnTo>
                  <a:lnTo>
                    <a:pt x="779663" y="266106"/>
                  </a:lnTo>
                  <a:lnTo>
                    <a:pt x="762260" y="224943"/>
                  </a:lnTo>
                  <a:lnTo>
                    <a:pt x="740558" y="186271"/>
                  </a:lnTo>
                  <a:lnTo>
                    <a:pt x="714860" y="150391"/>
                  </a:lnTo>
                  <a:lnTo>
                    <a:pt x="685466" y="117603"/>
                  </a:lnTo>
                  <a:lnTo>
                    <a:pt x="652678" y="88210"/>
                  </a:lnTo>
                  <a:lnTo>
                    <a:pt x="616796" y="62512"/>
                  </a:lnTo>
                  <a:lnTo>
                    <a:pt x="578123" y="40811"/>
                  </a:lnTo>
                  <a:lnTo>
                    <a:pt x="536959" y="23408"/>
                  </a:lnTo>
                  <a:lnTo>
                    <a:pt x="493606" y="10604"/>
                  </a:lnTo>
                  <a:lnTo>
                    <a:pt x="448364" y="2701"/>
                  </a:lnTo>
                  <a:lnTo>
                    <a:pt x="401535" y="0"/>
                  </a:lnTo>
                  <a:close/>
                </a:path>
              </a:pathLst>
            </a:custGeom>
            <a:solidFill>
              <a:srgbClr val="002F6C"/>
            </a:solidFill>
          </p:spPr>
          <p:txBody>
            <a:bodyPr wrap="square" lIns="0" tIns="0" rIns="0" bIns="0" rtlCol="0"/>
            <a:lstStyle/>
            <a:p>
              <a:endParaRPr sz="2309"/>
            </a:p>
          </p:txBody>
        </p:sp>
        <p:sp>
          <p:nvSpPr>
            <p:cNvPr id="30" name="object 30"/>
            <p:cNvSpPr/>
            <p:nvPr/>
          </p:nvSpPr>
          <p:spPr>
            <a:xfrm>
              <a:off x="599871" y="3842914"/>
              <a:ext cx="866775" cy="866775"/>
            </a:xfrm>
            <a:custGeom>
              <a:avLst/>
              <a:gdLst/>
              <a:ahLst/>
              <a:cxnLst/>
              <a:rect l="l" t="t" r="r" b="b"/>
              <a:pathLst>
                <a:path w="866775" h="866775">
                  <a:moveTo>
                    <a:pt x="866406" y="433196"/>
                  </a:moveTo>
                  <a:lnTo>
                    <a:pt x="863864" y="480399"/>
                  </a:lnTo>
                  <a:lnTo>
                    <a:pt x="856415" y="526130"/>
                  </a:lnTo>
                  <a:lnTo>
                    <a:pt x="844322" y="570123"/>
                  </a:lnTo>
                  <a:lnTo>
                    <a:pt x="827850" y="612115"/>
                  </a:lnTo>
                  <a:lnTo>
                    <a:pt x="807264" y="651843"/>
                  </a:lnTo>
                  <a:lnTo>
                    <a:pt x="782826" y="689040"/>
                  </a:lnTo>
                  <a:lnTo>
                    <a:pt x="754803" y="723444"/>
                  </a:lnTo>
                  <a:lnTo>
                    <a:pt x="723457" y="754790"/>
                  </a:lnTo>
                  <a:lnTo>
                    <a:pt x="689053" y="782814"/>
                  </a:lnTo>
                  <a:lnTo>
                    <a:pt x="651855" y="807251"/>
                  </a:lnTo>
                  <a:lnTo>
                    <a:pt x="612128" y="827838"/>
                  </a:lnTo>
                  <a:lnTo>
                    <a:pt x="570136" y="844310"/>
                  </a:lnTo>
                  <a:lnTo>
                    <a:pt x="526142" y="856402"/>
                  </a:lnTo>
                  <a:lnTo>
                    <a:pt x="480412" y="863852"/>
                  </a:lnTo>
                  <a:lnTo>
                    <a:pt x="433209" y="866393"/>
                  </a:lnTo>
                  <a:lnTo>
                    <a:pt x="386006" y="863852"/>
                  </a:lnTo>
                  <a:lnTo>
                    <a:pt x="340275" y="856402"/>
                  </a:lnTo>
                  <a:lnTo>
                    <a:pt x="296281" y="844310"/>
                  </a:lnTo>
                  <a:lnTo>
                    <a:pt x="254288" y="827838"/>
                  </a:lnTo>
                  <a:lnTo>
                    <a:pt x="214560" y="807251"/>
                  </a:lnTo>
                  <a:lnTo>
                    <a:pt x="177361" y="782814"/>
                  </a:lnTo>
                  <a:lnTo>
                    <a:pt x="142956" y="754790"/>
                  </a:lnTo>
                  <a:lnTo>
                    <a:pt x="111609" y="723444"/>
                  </a:lnTo>
                  <a:lnTo>
                    <a:pt x="83584" y="689040"/>
                  </a:lnTo>
                  <a:lnTo>
                    <a:pt x="59145" y="651843"/>
                  </a:lnTo>
                  <a:lnTo>
                    <a:pt x="38558" y="612115"/>
                  </a:lnTo>
                  <a:lnTo>
                    <a:pt x="22085" y="570123"/>
                  </a:lnTo>
                  <a:lnTo>
                    <a:pt x="9991" y="526130"/>
                  </a:lnTo>
                  <a:lnTo>
                    <a:pt x="2542" y="480399"/>
                  </a:lnTo>
                  <a:lnTo>
                    <a:pt x="0" y="433196"/>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2" y="2541"/>
                  </a:lnTo>
                  <a:lnTo>
                    <a:pt x="526142" y="9991"/>
                  </a:lnTo>
                  <a:lnTo>
                    <a:pt x="570136" y="22083"/>
                  </a:lnTo>
                  <a:lnTo>
                    <a:pt x="612128" y="38555"/>
                  </a:lnTo>
                  <a:lnTo>
                    <a:pt x="651855" y="59142"/>
                  </a:lnTo>
                  <a:lnTo>
                    <a:pt x="689053" y="83579"/>
                  </a:lnTo>
                  <a:lnTo>
                    <a:pt x="723457" y="111603"/>
                  </a:lnTo>
                  <a:lnTo>
                    <a:pt x="754803" y="142949"/>
                  </a:lnTo>
                  <a:lnTo>
                    <a:pt x="782826" y="177353"/>
                  </a:lnTo>
                  <a:lnTo>
                    <a:pt x="807264" y="214550"/>
                  </a:lnTo>
                  <a:lnTo>
                    <a:pt x="827850" y="254278"/>
                  </a:lnTo>
                  <a:lnTo>
                    <a:pt x="844322" y="296270"/>
                  </a:lnTo>
                  <a:lnTo>
                    <a:pt x="856415" y="340263"/>
                  </a:lnTo>
                  <a:lnTo>
                    <a:pt x="863864" y="385994"/>
                  </a:lnTo>
                  <a:lnTo>
                    <a:pt x="866406" y="433196"/>
                  </a:lnTo>
                  <a:close/>
                </a:path>
              </a:pathLst>
            </a:custGeom>
            <a:ln w="12700">
              <a:solidFill>
                <a:srgbClr val="A7A9AC"/>
              </a:solidFill>
              <a:prstDash val="dash"/>
            </a:ln>
          </p:spPr>
          <p:txBody>
            <a:bodyPr wrap="square" lIns="0" tIns="0" rIns="0" bIns="0" rtlCol="0"/>
            <a:lstStyle/>
            <a:p>
              <a:endParaRPr sz="2309"/>
            </a:p>
          </p:txBody>
        </p:sp>
        <p:sp>
          <p:nvSpPr>
            <p:cNvPr id="31" name="object 31"/>
            <p:cNvSpPr/>
            <p:nvPr/>
          </p:nvSpPr>
          <p:spPr>
            <a:xfrm>
              <a:off x="794207" y="4044960"/>
              <a:ext cx="110871" cy="121551"/>
            </a:xfrm>
            <a:prstGeom prst="rect">
              <a:avLst/>
            </a:prstGeom>
            <a:blipFill>
              <a:blip r:embed="rId5" cstate="print"/>
              <a:stretch>
                <a:fillRect/>
              </a:stretch>
            </a:blipFill>
          </p:spPr>
          <p:txBody>
            <a:bodyPr wrap="square" lIns="0" tIns="0" rIns="0" bIns="0" rtlCol="0"/>
            <a:lstStyle/>
            <a:p>
              <a:endParaRPr sz="2309"/>
            </a:p>
          </p:txBody>
        </p:sp>
        <p:sp>
          <p:nvSpPr>
            <p:cNvPr id="32" name="object 32"/>
            <p:cNvSpPr/>
            <p:nvPr/>
          </p:nvSpPr>
          <p:spPr>
            <a:xfrm>
              <a:off x="1136308" y="4170654"/>
              <a:ext cx="149860" cy="330835"/>
            </a:xfrm>
            <a:custGeom>
              <a:avLst/>
              <a:gdLst/>
              <a:ahLst/>
              <a:cxnLst/>
              <a:rect l="l" t="t" r="r" b="b"/>
              <a:pathLst>
                <a:path w="149859" h="330835">
                  <a:moveTo>
                    <a:pt x="105867" y="0"/>
                  </a:moveTo>
                  <a:lnTo>
                    <a:pt x="122785" y="3415"/>
                  </a:lnTo>
                  <a:lnTo>
                    <a:pt x="136604" y="12730"/>
                  </a:lnTo>
                  <a:lnTo>
                    <a:pt x="145922" y="26547"/>
                  </a:lnTo>
                  <a:lnTo>
                    <a:pt x="149339" y="43472"/>
                  </a:lnTo>
                  <a:lnTo>
                    <a:pt x="149339" y="149009"/>
                  </a:lnTo>
                  <a:lnTo>
                    <a:pt x="147689" y="157178"/>
                  </a:lnTo>
                  <a:lnTo>
                    <a:pt x="143192" y="163847"/>
                  </a:lnTo>
                  <a:lnTo>
                    <a:pt x="136523" y="168341"/>
                  </a:lnTo>
                  <a:lnTo>
                    <a:pt x="128358" y="169989"/>
                  </a:lnTo>
                  <a:lnTo>
                    <a:pt x="121221" y="169989"/>
                  </a:lnTo>
                  <a:lnTo>
                    <a:pt x="121221" y="330415"/>
                  </a:lnTo>
                  <a:lnTo>
                    <a:pt x="29984" y="330415"/>
                  </a:lnTo>
                  <a:lnTo>
                    <a:pt x="29984" y="169989"/>
                  </a:lnTo>
                  <a:lnTo>
                    <a:pt x="20967" y="169989"/>
                  </a:lnTo>
                  <a:lnTo>
                    <a:pt x="12805" y="168341"/>
                  </a:lnTo>
                  <a:lnTo>
                    <a:pt x="6140" y="163847"/>
                  </a:lnTo>
                  <a:lnTo>
                    <a:pt x="1647" y="157178"/>
                  </a:lnTo>
                  <a:lnTo>
                    <a:pt x="0" y="149009"/>
                  </a:lnTo>
                  <a:lnTo>
                    <a:pt x="0" y="43472"/>
                  </a:lnTo>
                  <a:lnTo>
                    <a:pt x="3415" y="26547"/>
                  </a:lnTo>
                  <a:lnTo>
                    <a:pt x="12728" y="12730"/>
                  </a:lnTo>
                  <a:lnTo>
                    <a:pt x="26542" y="3415"/>
                  </a:lnTo>
                  <a:lnTo>
                    <a:pt x="43459" y="0"/>
                  </a:lnTo>
                  <a:lnTo>
                    <a:pt x="105867" y="0"/>
                  </a:lnTo>
                  <a:close/>
                </a:path>
              </a:pathLst>
            </a:custGeom>
            <a:ln w="25400">
              <a:solidFill>
                <a:srgbClr val="FFFFFF"/>
              </a:solidFill>
            </a:ln>
          </p:spPr>
          <p:txBody>
            <a:bodyPr wrap="square" lIns="0" tIns="0" rIns="0" bIns="0" rtlCol="0"/>
            <a:lstStyle/>
            <a:p>
              <a:endParaRPr sz="2309"/>
            </a:p>
          </p:txBody>
        </p:sp>
        <p:sp>
          <p:nvSpPr>
            <p:cNvPr id="33" name="object 33"/>
            <p:cNvSpPr/>
            <p:nvPr/>
          </p:nvSpPr>
          <p:spPr>
            <a:xfrm>
              <a:off x="868138" y="4157954"/>
              <a:ext cx="68872" cy="195389"/>
            </a:xfrm>
            <a:prstGeom prst="rect">
              <a:avLst/>
            </a:prstGeom>
            <a:blipFill>
              <a:blip r:embed="rId6" cstate="print"/>
              <a:stretch>
                <a:fillRect/>
              </a:stretch>
            </a:blipFill>
          </p:spPr>
          <p:txBody>
            <a:bodyPr wrap="square" lIns="0" tIns="0" rIns="0" bIns="0" rtlCol="0"/>
            <a:lstStyle/>
            <a:p>
              <a:endParaRPr sz="2309"/>
            </a:p>
          </p:txBody>
        </p:sp>
        <p:sp>
          <p:nvSpPr>
            <p:cNvPr id="34" name="object 34"/>
            <p:cNvSpPr/>
            <p:nvPr/>
          </p:nvSpPr>
          <p:spPr>
            <a:xfrm>
              <a:off x="762270" y="4157952"/>
              <a:ext cx="68872" cy="195389"/>
            </a:xfrm>
            <a:prstGeom prst="rect">
              <a:avLst/>
            </a:prstGeom>
            <a:blipFill>
              <a:blip r:embed="rId7" cstate="print"/>
              <a:stretch>
                <a:fillRect/>
              </a:stretch>
            </a:blipFill>
          </p:spPr>
          <p:txBody>
            <a:bodyPr wrap="square" lIns="0" tIns="0" rIns="0" bIns="0" rtlCol="0"/>
            <a:lstStyle/>
            <a:p>
              <a:endParaRPr sz="2309"/>
            </a:p>
          </p:txBody>
        </p:sp>
        <p:sp>
          <p:nvSpPr>
            <p:cNvPr id="35" name="object 35"/>
            <p:cNvSpPr/>
            <p:nvPr/>
          </p:nvSpPr>
          <p:spPr>
            <a:xfrm>
              <a:off x="1160404" y="4047732"/>
              <a:ext cx="99699" cy="106451"/>
            </a:xfrm>
            <a:prstGeom prst="rect">
              <a:avLst/>
            </a:prstGeom>
            <a:blipFill>
              <a:blip r:embed="rId8" cstate="print"/>
              <a:stretch>
                <a:fillRect/>
              </a:stretch>
            </a:blipFill>
          </p:spPr>
          <p:txBody>
            <a:bodyPr wrap="square" lIns="0" tIns="0" rIns="0" bIns="0" rtlCol="0"/>
            <a:lstStyle/>
            <a:p>
              <a:endParaRPr sz="2309"/>
            </a:p>
          </p:txBody>
        </p:sp>
        <p:sp>
          <p:nvSpPr>
            <p:cNvPr id="36" name="object 36"/>
            <p:cNvSpPr/>
            <p:nvPr/>
          </p:nvSpPr>
          <p:spPr>
            <a:xfrm>
              <a:off x="785247" y="4250203"/>
              <a:ext cx="128905" cy="251460"/>
            </a:xfrm>
            <a:custGeom>
              <a:avLst/>
              <a:gdLst/>
              <a:ahLst/>
              <a:cxnLst/>
              <a:rect l="l" t="t" r="r" b="b"/>
              <a:pathLst>
                <a:path w="128905" h="251460">
                  <a:moveTo>
                    <a:pt x="104000" y="0"/>
                  </a:moveTo>
                  <a:lnTo>
                    <a:pt x="128790" y="170395"/>
                  </a:lnTo>
                  <a:lnTo>
                    <a:pt x="93167" y="170395"/>
                  </a:lnTo>
                  <a:lnTo>
                    <a:pt x="93167" y="250863"/>
                  </a:lnTo>
                  <a:lnTo>
                    <a:pt x="35623" y="250863"/>
                  </a:lnTo>
                  <a:lnTo>
                    <a:pt x="35623" y="170395"/>
                  </a:lnTo>
                  <a:lnTo>
                    <a:pt x="0" y="170395"/>
                  </a:lnTo>
                  <a:lnTo>
                    <a:pt x="24790" y="0"/>
                  </a:lnTo>
                </a:path>
              </a:pathLst>
            </a:custGeom>
            <a:ln w="25400">
              <a:solidFill>
                <a:srgbClr val="FFFFFF"/>
              </a:solidFill>
            </a:ln>
          </p:spPr>
          <p:txBody>
            <a:bodyPr wrap="square" lIns="0" tIns="0" rIns="0" bIns="0" rtlCol="0"/>
            <a:lstStyle/>
            <a:p>
              <a:endParaRPr sz="2309"/>
            </a:p>
          </p:txBody>
        </p:sp>
        <p:sp>
          <p:nvSpPr>
            <p:cNvPr id="37" name="object 37"/>
            <p:cNvSpPr/>
            <p:nvPr/>
          </p:nvSpPr>
          <p:spPr>
            <a:xfrm>
              <a:off x="962676" y="4250203"/>
              <a:ext cx="130175" cy="0"/>
            </a:xfrm>
            <a:custGeom>
              <a:avLst/>
              <a:gdLst/>
              <a:ahLst/>
              <a:cxnLst/>
              <a:rect l="l" t="t" r="r" b="b"/>
              <a:pathLst>
                <a:path w="130175">
                  <a:moveTo>
                    <a:pt x="0" y="0"/>
                  </a:moveTo>
                  <a:lnTo>
                    <a:pt x="130060" y="0"/>
                  </a:lnTo>
                </a:path>
              </a:pathLst>
            </a:custGeom>
            <a:ln w="25400">
              <a:solidFill>
                <a:srgbClr val="FFFFFF"/>
              </a:solidFill>
            </a:ln>
          </p:spPr>
          <p:txBody>
            <a:bodyPr wrap="square" lIns="0" tIns="0" rIns="0" bIns="0" rtlCol="0"/>
            <a:lstStyle/>
            <a:p>
              <a:endParaRPr sz="2309"/>
            </a:p>
          </p:txBody>
        </p:sp>
        <p:sp>
          <p:nvSpPr>
            <p:cNvPr id="38" name="object 38"/>
            <p:cNvSpPr/>
            <p:nvPr/>
          </p:nvSpPr>
          <p:spPr>
            <a:xfrm>
              <a:off x="962676" y="4299192"/>
              <a:ext cx="130175" cy="0"/>
            </a:xfrm>
            <a:custGeom>
              <a:avLst/>
              <a:gdLst/>
              <a:ahLst/>
              <a:cxnLst/>
              <a:rect l="l" t="t" r="r" b="b"/>
              <a:pathLst>
                <a:path w="130175">
                  <a:moveTo>
                    <a:pt x="0" y="0"/>
                  </a:moveTo>
                  <a:lnTo>
                    <a:pt x="130060" y="0"/>
                  </a:lnTo>
                </a:path>
              </a:pathLst>
            </a:custGeom>
            <a:ln w="25400">
              <a:solidFill>
                <a:srgbClr val="FFFFFF"/>
              </a:solidFill>
            </a:ln>
          </p:spPr>
          <p:txBody>
            <a:bodyPr wrap="square" lIns="0" tIns="0" rIns="0" bIns="0" rtlCol="0"/>
            <a:lstStyle/>
            <a:p>
              <a:endParaRPr sz="2309"/>
            </a:p>
          </p:txBody>
        </p:sp>
      </p:grpSp>
      <p:grpSp>
        <p:nvGrpSpPr>
          <p:cNvPr id="39" name="object 39"/>
          <p:cNvGrpSpPr/>
          <p:nvPr/>
        </p:nvGrpSpPr>
        <p:grpSpPr>
          <a:xfrm>
            <a:off x="6326224" y="4925019"/>
            <a:ext cx="1128068" cy="1128068"/>
            <a:chOff x="3957739" y="3839690"/>
            <a:chExt cx="879475" cy="879475"/>
          </a:xfrm>
        </p:grpSpPr>
        <p:sp>
          <p:nvSpPr>
            <p:cNvPr id="40" name="object 40"/>
            <p:cNvSpPr/>
            <p:nvPr/>
          </p:nvSpPr>
          <p:spPr>
            <a:xfrm>
              <a:off x="3995762" y="3877701"/>
              <a:ext cx="803275" cy="803275"/>
            </a:xfrm>
            <a:custGeom>
              <a:avLst/>
              <a:gdLst/>
              <a:ahLst/>
              <a:cxnLst/>
              <a:rect l="l" t="t" r="r" b="b"/>
              <a:pathLst>
                <a:path w="803275" h="803275">
                  <a:moveTo>
                    <a:pt x="401535" y="0"/>
                  </a:moveTo>
                  <a:lnTo>
                    <a:pt x="354707" y="2701"/>
                  </a:lnTo>
                  <a:lnTo>
                    <a:pt x="309465" y="10604"/>
                  </a:lnTo>
                  <a:lnTo>
                    <a:pt x="266112" y="23408"/>
                  </a:lnTo>
                  <a:lnTo>
                    <a:pt x="224948" y="40811"/>
                  </a:lnTo>
                  <a:lnTo>
                    <a:pt x="186274" y="62513"/>
                  </a:lnTo>
                  <a:lnTo>
                    <a:pt x="150393" y="88211"/>
                  </a:lnTo>
                  <a:lnTo>
                    <a:pt x="117605" y="117605"/>
                  </a:lnTo>
                  <a:lnTo>
                    <a:pt x="88211" y="150393"/>
                  </a:lnTo>
                  <a:lnTo>
                    <a:pt x="62513" y="186274"/>
                  </a:lnTo>
                  <a:lnTo>
                    <a:pt x="40811" y="224948"/>
                  </a:lnTo>
                  <a:lnTo>
                    <a:pt x="23408" y="266112"/>
                  </a:lnTo>
                  <a:lnTo>
                    <a:pt x="10604" y="309465"/>
                  </a:lnTo>
                  <a:lnTo>
                    <a:pt x="2701" y="354707"/>
                  </a:lnTo>
                  <a:lnTo>
                    <a:pt x="0" y="401535"/>
                  </a:lnTo>
                  <a:lnTo>
                    <a:pt x="2701" y="448361"/>
                  </a:lnTo>
                  <a:lnTo>
                    <a:pt x="10604" y="493601"/>
                  </a:lnTo>
                  <a:lnTo>
                    <a:pt x="23408" y="536952"/>
                  </a:lnTo>
                  <a:lnTo>
                    <a:pt x="40811" y="578115"/>
                  </a:lnTo>
                  <a:lnTo>
                    <a:pt x="62513" y="616787"/>
                  </a:lnTo>
                  <a:lnTo>
                    <a:pt x="88211" y="652667"/>
                  </a:lnTo>
                  <a:lnTo>
                    <a:pt x="117605" y="685455"/>
                  </a:lnTo>
                  <a:lnTo>
                    <a:pt x="150393" y="714848"/>
                  </a:lnTo>
                  <a:lnTo>
                    <a:pt x="186274" y="740546"/>
                  </a:lnTo>
                  <a:lnTo>
                    <a:pt x="224948" y="762247"/>
                  </a:lnTo>
                  <a:lnTo>
                    <a:pt x="266112" y="779650"/>
                  </a:lnTo>
                  <a:lnTo>
                    <a:pt x="309465" y="792454"/>
                  </a:lnTo>
                  <a:lnTo>
                    <a:pt x="354707" y="800357"/>
                  </a:lnTo>
                  <a:lnTo>
                    <a:pt x="401535" y="803059"/>
                  </a:lnTo>
                  <a:lnTo>
                    <a:pt x="448361" y="800357"/>
                  </a:lnTo>
                  <a:lnTo>
                    <a:pt x="493601" y="792454"/>
                  </a:lnTo>
                  <a:lnTo>
                    <a:pt x="536952" y="779650"/>
                  </a:lnTo>
                  <a:lnTo>
                    <a:pt x="578115" y="762247"/>
                  </a:lnTo>
                  <a:lnTo>
                    <a:pt x="616787" y="740546"/>
                  </a:lnTo>
                  <a:lnTo>
                    <a:pt x="652667" y="714848"/>
                  </a:lnTo>
                  <a:lnTo>
                    <a:pt x="685455" y="685455"/>
                  </a:lnTo>
                  <a:lnTo>
                    <a:pt x="714848" y="652667"/>
                  </a:lnTo>
                  <a:lnTo>
                    <a:pt x="740546" y="616787"/>
                  </a:lnTo>
                  <a:lnTo>
                    <a:pt x="762247" y="578115"/>
                  </a:lnTo>
                  <a:lnTo>
                    <a:pt x="779650" y="536952"/>
                  </a:lnTo>
                  <a:lnTo>
                    <a:pt x="792454" y="493601"/>
                  </a:lnTo>
                  <a:lnTo>
                    <a:pt x="800357" y="448361"/>
                  </a:lnTo>
                  <a:lnTo>
                    <a:pt x="803059" y="401535"/>
                  </a:lnTo>
                  <a:lnTo>
                    <a:pt x="800357" y="354707"/>
                  </a:lnTo>
                  <a:lnTo>
                    <a:pt x="792454" y="309465"/>
                  </a:lnTo>
                  <a:lnTo>
                    <a:pt x="779650" y="266112"/>
                  </a:lnTo>
                  <a:lnTo>
                    <a:pt x="762247" y="224948"/>
                  </a:lnTo>
                  <a:lnTo>
                    <a:pt x="740546" y="186274"/>
                  </a:lnTo>
                  <a:lnTo>
                    <a:pt x="714848" y="150393"/>
                  </a:lnTo>
                  <a:lnTo>
                    <a:pt x="685455" y="117605"/>
                  </a:lnTo>
                  <a:lnTo>
                    <a:pt x="652667" y="88211"/>
                  </a:lnTo>
                  <a:lnTo>
                    <a:pt x="616787" y="62513"/>
                  </a:lnTo>
                  <a:lnTo>
                    <a:pt x="578115" y="40811"/>
                  </a:lnTo>
                  <a:lnTo>
                    <a:pt x="536952" y="23408"/>
                  </a:lnTo>
                  <a:lnTo>
                    <a:pt x="493601" y="10604"/>
                  </a:lnTo>
                  <a:lnTo>
                    <a:pt x="448361" y="2701"/>
                  </a:lnTo>
                  <a:lnTo>
                    <a:pt x="401535" y="0"/>
                  </a:lnTo>
                  <a:close/>
                </a:path>
              </a:pathLst>
            </a:custGeom>
            <a:solidFill>
              <a:srgbClr val="002F6C"/>
            </a:solidFill>
          </p:spPr>
          <p:txBody>
            <a:bodyPr wrap="square" lIns="0" tIns="0" rIns="0" bIns="0" rtlCol="0"/>
            <a:lstStyle/>
            <a:p>
              <a:endParaRPr sz="2309"/>
            </a:p>
          </p:txBody>
        </p:sp>
        <p:sp>
          <p:nvSpPr>
            <p:cNvPr id="41" name="object 41"/>
            <p:cNvSpPr/>
            <p:nvPr/>
          </p:nvSpPr>
          <p:spPr>
            <a:xfrm>
              <a:off x="3964089" y="3846040"/>
              <a:ext cx="866775" cy="866775"/>
            </a:xfrm>
            <a:custGeom>
              <a:avLst/>
              <a:gdLst/>
              <a:ahLst/>
              <a:cxnLst/>
              <a:rect l="l" t="t" r="r" b="b"/>
              <a:pathLst>
                <a:path w="866775" h="866775">
                  <a:moveTo>
                    <a:pt x="866406" y="433197"/>
                  </a:moveTo>
                  <a:lnTo>
                    <a:pt x="863864" y="480397"/>
                  </a:lnTo>
                  <a:lnTo>
                    <a:pt x="856414" y="526125"/>
                  </a:lnTo>
                  <a:lnTo>
                    <a:pt x="844321" y="570117"/>
                  </a:lnTo>
                  <a:lnTo>
                    <a:pt x="827848" y="612108"/>
                  </a:lnTo>
                  <a:lnTo>
                    <a:pt x="807261" y="651834"/>
                  </a:lnTo>
                  <a:lnTo>
                    <a:pt x="782823" y="689030"/>
                  </a:lnTo>
                  <a:lnTo>
                    <a:pt x="754798" y="723433"/>
                  </a:lnTo>
                  <a:lnTo>
                    <a:pt x="723452" y="754779"/>
                  </a:lnTo>
                  <a:lnTo>
                    <a:pt x="689047" y="782802"/>
                  </a:lnTo>
                  <a:lnTo>
                    <a:pt x="651850" y="807239"/>
                  </a:lnTo>
                  <a:lnTo>
                    <a:pt x="612123" y="827825"/>
                  </a:lnTo>
                  <a:lnTo>
                    <a:pt x="570131" y="844297"/>
                  </a:lnTo>
                  <a:lnTo>
                    <a:pt x="526138" y="856390"/>
                  </a:lnTo>
                  <a:lnTo>
                    <a:pt x="480410" y="863839"/>
                  </a:lnTo>
                  <a:lnTo>
                    <a:pt x="433209" y="866381"/>
                  </a:lnTo>
                  <a:lnTo>
                    <a:pt x="386006" y="863839"/>
                  </a:lnTo>
                  <a:lnTo>
                    <a:pt x="340275" y="856390"/>
                  </a:lnTo>
                  <a:lnTo>
                    <a:pt x="296281" y="844297"/>
                  </a:lnTo>
                  <a:lnTo>
                    <a:pt x="254288" y="827825"/>
                  </a:lnTo>
                  <a:lnTo>
                    <a:pt x="214560" y="807239"/>
                  </a:lnTo>
                  <a:lnTo>
                    <a:pt x="177361" y="782802"/>
                  </a:lnTo>
                  <a:lnTo>
                    <a:pt x="142956" y="754779"/>
                  </a:lnTo>
                  <a:lnTo>
                    <a:pt x="111609" y="723433"/>
                  </a:lnTo>
                  <a:lnTo>
                    <a:pt x="83584" y="689030"/>
                  </a:lnTo>
                  <a:lnTo>
                    <a:pt x="59145" y="651834"/>
                  </a:lnTo>
                  <a:lnTo>
                    <a:pt x="38558" y="612108"/>
                  </a:lnTo>
                  <a:lnTo>
                    <a:pt x="22085" y="570117"/>
                  </a:lnTo>
                  <a:lnTo>
                    <a:pt x="9991" y="526125"/>
                  </a:lnTo>
                  <a:lnTo>
                    <a:pt x="2542" y="480397"/>
                  </a:lnTo>
                  <a:lnTo>
                    <a:pt x="0" y="433197"/>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0" y="2541"/>
                  </a:lnTo>
                  <a:lnTo>
                    <a:pt x="526138" y="9991"/>
                  </a:lnTo>
                  <a:lnTo>
                    <a:pt x="570131" y="22083"/>
                  </a:lnTo>
                  <a:lnTo>
                    <a:pt x="612123" y="38555"/>
                  </a:lnTo>
                  <a:lnTo>
                    <a:pt x="651850" y="59142"/>
                  </a:lnTo>
                  <a:lnTo>
                    <a:pt x="689047" y="83579"/>
                  </a:lnTo>
                  <a:lnTo>
                    <a:pt x="723452" y="111603"/>
                  </a:lnTo>
                  <a:lnTo>
                    <a:pt x="754798" y="142949"/>
                  </a:lnTo>
                  <a:lnTo>
                    <a:pt x="782823" y="177353"/>
                  </a:lnTo>
                  <a:lnTo>
                    <a:pt x="807261" y="214550"/>
                  </a:lnTo>
                  <a:lnTo>
                    <a:pt x="827848" y="254278"/>
                  </a:lnTo>
                  <a:lnTo>
                    <a:pt x="844321" y="296270"/>
                  </a:lnTo>
                  <a:lnTo>
                    <a:pt x="856414" y="340263"/>
                  </a:lnTo>
                  <a:lnTo>
                    <a:pt x="863864" y="385994"/>
                  </a:lnTo>
                  <a:lnTo>
                    <a:pt x="866406" y="433197"/>
                  </a:lnTo>
                  <a:close/>
                </a:path>
              </a:pathLst>
            </a:custGeom>
            <a:ln w="12700">
              <a:solidFill>
                <a:srgbClr val="A7A9AC"/>
              </a:solidFill>
              <a:prstDash val="dash"/>
            </a:ln>
          </p:spPr>
          <p:txBody>
            <a:bodyPr wrap="square" lIns="0" tIns="0" rIns="0" bIns="0" rtlCol="0"/>
            <a:lstStyle/>
            <a:p>
              <a:endParaRPr sz="2309"/>
            </a:p>
          </p:txBody>
        </p:sp>
        <p:sp>
          <p:nvSpPr>
            <p:cNvPr id="42" name="object 42"/>
            <p:cNvSpPr/>
            <p:nvPr/>
          </p:nvSpPr>
          <p:spPr>
            <a:xfrm>
              <a:off x="4223638" y="4210185"/>
              <a:ext cx="375285" cy="236220"/>
            </a:xfrm>
            <a:custGeom>
              <a:avLst/>
              <a:gdLst/>
              <a:ahLst/>
              <a:cxnLst/>
              <a:rect l="l" t="t" r="r" b="b"/>
              <a:pathLst>
                <a:path w="375285" h="236220">
                  <a:moveTo>
                    <a:pt x="338543" y="235775"/>
                  </a:moveTo>
                  <a:lnTo>
                    <a:pt x="24180" y="235775"/>
                  </a:lnTo>
                  <a:lnTo>
                    <a:pt x="14766" y="233874"/>
                  </a:lnTo>
                  <a:lnTo>
                    <a:pt x="7080" y="228690"/>
                  </a:lnTo>
                  <a:lnTo>
                    <a:pt x="1899" y="221004"/>
                  </a:lnTo>
                  <a:lnTo>
                    <a:pt x="0" y="211594"/>
                  </a:lnTo>
                  <a:lnTo>
                    <a:pt x="0" y="24180"/>
                  </a:lnTo>
                  <a:lnTo>
                    <a:pt x="1899" y="14766"/>
                  </a:lnTo>
                  <a:lnTo>
                    <a:pt x="7080" y="7080"/>
                  </a:lnTo>
                  <a:lnTo>
                    <a:pt x="14766" y="1899"/>
                  </a:lnTo>
                  <a:lnTo>
                    <a:pt x="24180" y="0"/>
                  </a:lnTo>
                  <a:lnTo>
                    <a:pt x="89204" y="0"/>
                  </a:lnTo>
                  <a:lnTo>
                    <a:pt x="94018" y="0"/>
                  </a:lnTo>
                  <a:lnTo>
                    <a:pt x="98628" y="1917"/>
                  </a:lnTo>
                  <a:lnTo>
                    <a:pt x="102031" y="5321"/>
                  </a:lnTo>
                  <a:lnTo>
                    <a:pt x="127673" y="30962"/>
                  </a:lnTo>
                  <a:lnTo>
                    <a:pt x="131076" y="34366"/>
                  </a:lnTo>
                  <a:lnTo>
                    <a:pt x="135686" y="36271"/>
                  </a:lnTo>
                  <a:lnTo>
                    <a:pt x="140500" y="36271"/>
                  </a:lnTo>
                  <a:lnTo>
                    <a:pt x="278079" y="36271"/>
                  </a:lnTo>
                  <a:lnTo>
                    <a:pt x="287495" y="38172"/>
                  </a:lnTo>
                  <a:lnTo>
                    <a:pt x="295186" y="43356"/>
                  </a:lnTo>
                  <a:lnTo>
                    <a:pt x="300371" y="51042"/>
                  </a:lnTo>
                  <a:lnTo>
                    <a:pt x="302272" y="60452"/>
                  </a:lnTo>
                  <a:lnTo>
                    <a:pt x="302272" y="199504"/>
                  </a:lnTo>
                  <a:lnTo>
                    <a:pt x="305121" y="213620"/>
                  </a:lnTo>
                  <a:lnTo>
                    <a:pt x="312893" y="225150"/>
                  </a:lnTo>
                  <a:lnTo>
                    <a:pt x="324421" y="232924"/>
                  </a:lnTo>
                  <a:lnTo>
                    <a:pt x="338543" y="235775"/>
                  </a:lnTo>
                  <a:lnTo>
                    <a:pt x="352658" y="232924"/>
                  </a:lnTo>
                  <a:lnTo>
                    <a:pt x="364183" y="225150"/>
                  </a:lnTo>
                  <a:lnTo>
                    <a:pt x="371953" y="213620"/>
                  </a:lnTo>
                  <a:lnTo>
                    <a:pt x="374802" y="199504"/>
                  </a:lnTo>
                  <a:lnTo>
                    <a:pt x="374802" y="48361"/>
                  </a:lnTo>
                </a:path>
              </a:pathLst>
            </a:custGeom>
            <a:ln w="25400">
              <a:solidFill>
                <a:srgbClr val="FFFFFF"/>
              </a:solidFill>
            </a:ln>
          </p:spPr>
          <p:txBody>
            <a:bodyPr wrap="square" lIns="0" tIns="0" rIns="0" bIns="0" rtlCol="0"/>
            <a:lstStyle/>
            <a:p>
              <a:endParaRPr sz="2309"/>
            </a:p>
          </p:txBody>
        </p:sp>
        <p:sp>
          <p:nvSpPr>
            <p:cNvPr id="43" name="object 43"/>
            <p:cNvSpPr/>
            <p:nvPr/>
          </p:nvSpPr>
          <p:spPr>
            <a:xfrm>
              <a:off x="4356646" y="4119502"/>
              <a:ext cx="205740" cy="290195"/>
            </a:xfrm>
            <a:custGeom>
              <a:avLst/>
              <a:gdLst/>
              <a:ahLst/>
              <a:cxnLst/>
              <a:rect l="l" t="t" r="r" b="b"/>
              <a:pathLst>
                <a:path w="205739" h="290195">
                  <a:moveTo>
                    <a:pt x="169265" y="290182"/>
                  </a:moveTo>
                  <a:lnTo>
                    <a:pt x="205536" y="290182"/>
                  </a:lnTo>
                  <a:lnTo>
                    <a:pt x="205536" y="77558"/>
                  </a:lnTo>
                  <a:lnTo>
                    <a:pt x="205536" y="74345"/>
                  </a:lnTo>
                  <a:lnTo>
                    <a:pt x="204266" y="71272"/>
                  </a:lnTo>
                  <a:lnTo>
                    <a:pt x="201993" y="69011"/>
                  </a:lnTo>
                  <a:lnTo>
                    <a:pt x="136537" y="3543"/>
                  </a:lnTo>
                  <a:lnTo>
                    <a:pt x="134264" y="1282"/>
                  </a:lnTo>
                  <a:lnTo>
                    <a:pt x="131190" y="0"/>
                  </a:lnTo>
                  <a:lnTo>
                    <a:pt x="127977" y="0"/>
                  </a:lnTo>
                  <a:lnTo>
                    <a:pt x="0" y="0"/>
                  </a:lnTo>
                  <a:lnTo>
                    <a:pt x="0" y="84632"/>
                  </a:lnTo>
                </a:path>
              </a:pathLst>
            </a:custGeom>
            <a:ln w="25400">
              <a:solidFill>
                <a:srgbClr val="FFFFFF"/>
              </a:solidFill>
            </a:ln>
          </p:spPr>
          <p:txBody>
            <a:bodyPr wrap="square" lIns="0" tIns="0" rIns="0" bIns="0" rtlCol="0"/>
            <a:lstStyle/>
            <a:p>
              <a:endParaRPr sz="2309"/>
            </a:p>
          </p:txBody>
        </p:sp>
        <p:sp>
          <p:nvSpPr>
            <p:cNvPr id="44" name="object 44"/>
            <p:cNvSpPr/>
            <p:nvPr/>
          </p:nvSpPr>
          <p:spPr>
            <a:xfrm>
              <a:off x="4489640" y="4173913"/>
              <a:ext cx="66675" cy="18415"/>
            </a:xfrm>
            <a:custGeom>
              <a:avLst/>
              <a:gdLst/>
              <a:ahLst/>
              <a:cxnLst/>
              <a:rect l="l" t="t" r="r" b="b"/>
              <a:pathLst>
                <a:path w="66675" h="18414">
                  <a:moveTo>
                    <a:pt x="66497" y="18135"/>
                  </a:moveTo>
                  <a:lnTo>
                    <a:pt x="6045" y="18135"/>
                  </a:lnTo>
                  <a:lnTo>
                    <a:pt x="2717" y="18135"/>
                  </a:lnTo>
                  <a:lnTo>
                    <a:pt x="0" y="15430"/>
                  </a:lnTo>
                  <a:lnTo>
                    <a:pt x="0" y="12090"/>
                  </a:lnTo>
                  <a:lnTo>
                    <a:pt x="0" y="0"/>
                  </a:lnTo>
                </a:path>
              </a:pathLst>
            </a:custGeom>
            <a:ln w="25400">
              <a:solidFill>
                <a:srgbClr val="FFFFFF"/>
              </a:solidFill>
            </a:ln>
          </p:spPr>
          <p:txBody>
            <a:bodyPr wrap="square" lIns="0" tIns="0" rIns="0" bIns="0" rtlCol="0"/>
            <a:lstStyle/>
            <a:p>
              <a:endParaRPr sz="2309"/>
            </a:p>
          </p:txBody>
        </p:sp>
        <p:sp>
          <p:nvSpPr>
            <p:cNvPr id="45" name="object 45"/>
            <p:cNvSpPr/>
            <p:nvPr/>
          </p:nvSpPr>
          <p:spPr>
            <a:xfrm>
              <a:off x="4253864" y="4161825"/>
              <a:ext cx="102870" cy="12700"/>
            </a:xfrm>
            <a:custGeom>
              <a:avLst/>
              <a:gdLst/>
              <a:ahLst/>
              <a:cxnLst/>
              <a:rect l="l" t="t" r="r" b="b"/>
              <a:pathLst>
                <a:path w="102870" h="12700">
                  <a:moveTo>
                    <a:pt x="0" y="12090"/>
                  </a:moveTo>
                  <a:lnTo>
                    <a:pt x="0" y="0"/>
                  </a:lnTo>
                  <a:lnTo>
                    <a:pt x="102781" y="0"/>
                  </a:lnTo>
                </a:path>
              </a:pathLst>
            </a:custGeom>
            <a:ln w="25399">
              <a:solidFill>
                <a:srgbClr val="FFFFFF"/>
              </a:solidFill>
            </a:ln>
          </p:spPr>
          <p:txBody>
            <a:bodyPr wrap="square" lIns="0" tIns="0" rIns="0" bIns="0" rtlCol="0"/>
            <a:lstStyle/>
            <a:p>
              <a:endParaRPr sz="2309"/>
            </a:p>
          </p:txBody>
        </p:sp>
        <p:sp>
          <p:nvSpPr>
            <p:cNvPr id="46" name="object 46"/>
            <p:cNvSpPr/>
            <p:nvPr/>
          </p:nvSpPr>
          <p:spPr>
            <a:xfrm>
              <a:off x="4284090" y="4071132"/>
              <a:ext cx="205740" cy="48895"/>
            </a:xfrm>
            <a:custGeom>
              <a:avLst/>
              <a:gdLst/>
              <a:ahLst/>
              <a:cxnLst/>
              <a:rect l="l" t="t" r="r" b="b"/>
              <a:pathLst>
                <a:path w="205739" h="48895">
                  <a:moveTo>
                    <a:pt x="0" y="48374"/>
                  </a:moveTo>
                  <a:lnTo>
                    <a:pt x="0" y="0"/>
                  </a:lnTo>
                  <a:lnTo>
                    <a:pt x="205549" y="0"/>
                  </a:lnTo>
                  <a:lnTo>
                    <a:pt x="205549" y="18148"/>
                  </a:lnTo>
                </a:path>
              </a:pathLst>
            </a:custGeom>
            <a:ln w="25400">
              <a:solidFill>
                <a:srgbClr val="FFFFFF"/>
              </a:solidFill>
            </a:ln>
          </p:spPr>
          <p:txBody>
            <a:bodyPr wrap="square" lIns="0" tIns="0" rIns="0" bIns="0" rtlCol="0"/>
            <a:lstStyle/>
            <a:p>
              <a:endParaRPr sz="2309"/>
            </a:p>
          </p:txBody>
        </p:sp>
      </p:grpSp>
      <p:grpSp>
        <p:nvGrpSpPr>
          <p:cNvPr id="47" name="object 47"/>
          <p:cNvGrpSpPr/>
          <p:nvPr/>
        </p:nvGrpSpPr>
        <p:grpSpPr>
          <a:xfrm>
            <a:off x="6338376" y="3452278"/>
            <a:ext cx="1128068" cy="1128068"/>
            <a:chOff x="3967213" y="2691498"/>
            <a:chExt cx="879475" cy="879475"/>
          </a:xfrm>
        </p:grpSpPr>
        <p:sp>
          <p:nvSpPr>
            <p:cNvPr id="48" name="object 48"/>
            <p:cNvSpPr/>
            <p:nvPr/>
          </p:nvSpPr>
          <p:spPr>
            <a:xfrm>
              <a:off x="4001642" y="2729738"/>
              <a:ext cx="803275" cy="803275"/>
            </a:xfrm>
            <a:custGeom>
              <a:avLst/>
              <a:gdLst/>
              <a:ahLst/>
              <a:cxnLst/>
              <a:rect l="l" t="t" r="r" b="b"/>
              <a:pathLst>
                <a:path w="803275" h="803275">
                  <a:moveTo>
                    <a:pt x="401523" y="0"/>
                  </a:moveTo>
                  <a:lnTo>
                    <a:pt x="354697" y="2701"/>
                  </a:lnTo>
                  <a:lnTo>
                    <a:pt x="309457" y="10605"/>
                  </a:lnTo>
                  <a:lnTo>
                    <a:pt x="266106" y="23409"/>
                  </a:lnTo>
                  <a:lnTo>
                    <a:pt x="224943" y="40813"/>
                  </a:lnTo>
                  <a:lnTo>
                    <a:pt x="186271" y="62516"/>
                  </a:lnTo>
                  <a:lnTo>
                    <a:pt x="150391" y="88215"/>
                  </a:lnTo>
                  <a:lnTo>
                    <a:pt x="117603" y="117609"/>
                  </a:lnTo>
                  <a:lnTo>
                    <a:pt x="88210" y="150398"/>
                  </a:lnTo>
                  <a:lnTo>
                    <a:pt x="62512" y="186280"/>
                  </a:lnTo>
                  <a:lnTo>
                    <a:pt x="40811" y="224953"/>
                  </a:lnTo>
                  <a:lnTo>
                    <a:pt x="23408" y="266117"/>
                  </a:lnTo>
                  <a:lnTo>
                    <a:pt x="10604" y="309469"/>
                  </a:lnTo>
                  <a:lnTo>
                    <a:pt x="2701" y="354709"/>
                  </a:lnTo>
                  <a:lnTo>
                    <a:pt x="0" y="401535"/>
                  </a:lnTo>
                  <a:lnTo>
                    <a:pt x="2701" y="448364"/>
                  </a:lnTo>
                  <a:lnTo>
                    <a:pt x="10604" y="493606"/>
                  </a:lnTo>
                  <a:lnTo>
                    <a:pt x="23408" y="536959"/>
                  </a:lnTo>
                  <a:lnTo>
                    <a:pt x="40811" y="578123"/>
                  </a:lnTo>
                  <a:lnTo>
                    <a:pt x="62512" y="616796"/>
                  </a:lnTo>
                  <a:lnTo>
                    <a:pt x="88210" y="652678"/>
                  </a:lnTo>
                  <a:lnTo>
                    <a:pt x="117603" y="685466"/>
                  </a:lnTo>
                  <a:lnTo>
                    <a:pt x="150391" y="714860"/>
                  </a:lnTo>
                  <a:lnTo>
                    <a:pt x="186271" y="740558"/>
                  </a:lnTo>
                  <a:lnTo>
                    <a:pt x="224943" y="762260"/>
                  </a:lnTo>
                  <a:lnTo>
                    <a:pt x="266106" y="779663"/>
                  </a:lnTo>
                  <a:lnTo>
                    <a:pt x="309457" y="792467"/>
                  </a:lnTo>
                  <a:lnTo>
                    <a:pt x="354697" y="800370"/>
                  </a:lnTo>
                  <a:lnTo>
                    <a:pt x="401523" y="803071"/>
                  </a:lnTo>
                  <a:lnTo>
                    <a:pt x="448351" y="800370"/>
                  </a:lnTo>
                  <a:lnTo>
                    <a:pt x="493593" y="792467"/>
                  </a:lnTo>
                  <a:lnTo>
                    <a:pt x="536946" y="779663"/>
                  </a:lnTo>
                  <a:lnTo>
                    <a:pt x="578110" y="762260"/>
                  </a:lnTo>
                  <a:lnTo>
                    <a:pt x="616784" y="740558"/>
                  </a:lnTo>
                  <a:lnTo>
                    <a:pt x="652665" y="714860"/>
                  </a:lnTo>
                  <a:lnTo>
                    <a:pt x="685453" y="685466"/>
                  </a:lnTo>
                  <a:lnTo>
                    <a:pt x="714847" y="652678"/>
                  </a:lnTo>
                  <a:lnTo>
                    <a:pt x="740546" y="616796"/>
                  </a:lnTo>
                  <a:lnTo>
                    <a:pt x="762247" y="578123"/>
                  </a:lnTo>
                  <a:lnTo>
                    <a:pt x="779650" y="536959"/>
                  </a:lnTo>
                  <a:lnTo>
                    <a:pt x="792454" y="493606"/>
                  </a:lnTo>
                  <a:lnTo>
                    <a:pt x="800357" y="448364"/>
                  </a:lnTo>
                  <a:lnTo>
                    <a:pt x="803059" y="401535"/>
                  </a:lnTo>
                  <a:lnTo>
                    <a:pt x="800357" y="354709"/>
                  </a:lnTo>
                  <a:lnTo>
                    <a:pt x="792454" y="309469"/>
                  </a:lnTo>
                  <a:lnTo>
                    <a:pt x="779650" y="266117"/>
                  </a:lnTo>
                  <a:lnTo>
                    <a:pt x="762247" y="224953"/>
                  </a:lnTo>
                  <a:lnTo>
                    <a:pt x="740546" y="186280"/>
                  </a:lnTo>
                  <a:lnTo>
                    <a:pt x="714847" y="150398"/>
                  </a:lnTo>
                  <a:lnTo>
                    <a:pt x="685453" y="117609"/>
                  </a:lnTo>
                  <a:lnTo>
                    <a:pt x="652665" y="88215"/>
                  </a:lnTo>
                  <a:lnTo>
                    <a:pt x="616784" y="62516"/>
                  </a:lnTo>
                  <a:lnTo>
                    <a:pt x="578110" y="40813"/>
                  </a:lnTo>
                  <a:lnTo>
                    <a:pt x="536946" y="23409"/>
                  </a:lnTo>
                  <a:lnTo>
                    <a:pt x="493593" y="10605"/>
                  </a:lnTo>
                  <a:lnTo>
                    <a:pt x="448351" y="2701"/>
                  </a:lnTo>
                  <a:lnTo>
                    <a:pt x="401523" y="0"/>
                  </a:lnTo>
                  <a:close/>
                </a:path>
              </a:pathLst>
            </a:custGeom>
            <a:solidFill>
              <a:srgbClr val="002F6C"/>
            </a:solidFill>
          </p:spPr>
          <p:txBody>
            <a:bodyPr wrap="square" lIns="0" tIns="0" rIns="0" bIns="0" rtlCol="0"/>
            <a:lstStyle/>
            <a:p>
              <a:endParaRPr sz="2309"/>
            </a:p>
          </p:txBody>
        </p:sp>
        <p:sp>
          <p:nvSpPr>
            <p:cNvPr id="49" name="object 49"/>
            <p:cNvSpPr/>
            <p:nvPr/>
          </p:nvSpPr>
          <p:spPr>
            <a:xfrm>
              <a:off x="3973563" y="2697848"/>
              <a:ext cx="866775" cy="866775"/>
            </a:xfrm>
            <a:custGeom>
              <a:avLst/>
              <a:gdLst/>
              <a:ahLst/>
              <a:cxnLst/>
              <a:rect l="l" t="t" r="r" b="b"/>
              <a:pathLst>
                <a:path w="866775" h="866775">
                  <a:moveTo>
                    <a:pt x="866406" y="433197"/>
                  </a:moveTo>
                  <a:lnTo>
                    <a:pt x="863864" y="480397"/>
                  </a:lnTo>
                  <a:lnTo>
                    <a:pt x="856414" y="526126"/>
                  </a:lnTo>
                  <a:lnTo>
                    <a:pt x="844321" y="570118"/>
                  </a:lnTo>
                  <a:lnTo>
                    <a:pt x="827848" y="612110"/>
                  </a:lnTo>
                  <a:lnTo>
                    <a:pt x="807261" y="651837"/>
                  </a:lnTo>
                  <a:lnTo>
                    <a:pt x="782823" y="689035"/>
                  </a:lnTo>
                  <a:lnTo>
                    <a:pt x="754798" y="723439"/>
                  </a:lnTo>
                  <a:lnTo>
                    <a:pt x="723452" y="754786"/>
                  </a:lnTo>
                  <a:lnTo>
                    <a:pt x="689047" y="782810"/>
                  </a:lnTo>
                  <a:lnTo>
                    <a:pt x="651850" y="807248"/>
                  </a:lnTo>
                  <a:lnTo>
                    <a:pt x="612123" y="827836"/>
                  </a:lnTo>
                  <a:lnTo>
                    <a:pt x="570131" y="844308"/>
                  </a:lnTo>
                  <a:lnTo>
                    <a:pt x="526138" y="856402"/>
                  </a:lnTo>
                  <a:lnTo>
                    <a:pt x="480410" y="863851"/>
                  </a:lnTo>
                  <a:lnTo>
                    <a:pt x="433209" y="866394"/>
                  </a:lnTo>
                  <a:lnTo>
                    <a:pt x="386006" y="863851"/>
                  </a:lnTo>
                  <a:lnTo>
                    <a:pt x="340275" y="856402"/>
                  </a:lnTo>
                  <a:lnTo>
                    <a:pt x="296281" y="844308"/>
                  </a:lnTo>
                  <a:lnTo>
                    <a:pt x="254288" y="827836"/>
                  </a:lnTo>
                  <a:lnTo>
                    <a:pt x="214560" y="807248"/>
                  </a:lnTo>
                  <a:lnTo>
                    <a:pt x="177361" y="782810"/>
                  </a:lnTo>
                  <a:lnTo>
                    <a:pt x="142956" y="754786"/>
                  </a:lnTo>
                  <a:lnTo>
                    <a:pt x="111609" y="723439"/>
                  </a:lnTo>
                  <a:lnTo>
                    <a:pt x="83584" y="689035"/>
                  </a:lnTo>
                  <a:lnTo>
                    <a:pt x="59145" y="651837"/>
                  </a:lnTo>
                  <a:lnTo>
                    <a:pt x="38558" y="612110"/>
                  </a:lnTo>
                  <a:lnTo>
                    <a:pt x="22085" y="570118"/>
                  </a:lnTo>
                  <a:lnTo>
                    <a:pt x="9991" y="526126"/>
                  </a:lnTo>
                  <a:lnTo>
                    <a:pt x="2542" y="480397"/>
                  </a:lnTo>
                  <a:lnTo>
                    <a:pt x="0" y="433197"/>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0" y="2541"/>
                  </a:lnTo>
                  <a:lnTo>
                    <a:pt x="526138" y="9991"/>
                  </a:lnTo>
                  <a:lnTo>
                    <a:pt x="570131" y="22083"/>
                  </a:lnTo>
                  <a:lnTo>
                    <a:pt x="612123" y="38555"/>
                  </a:lnTo>
                  <a:lnTo>
                    <a:pt x="651850" y="59142"/>
                  </a:lnTo>
                  <a:lnTo>
                    <a:pt x="689047" y="83579"/>
                  </a:lnTo>
                  <a:lnTo>
                    <a:pt x="723452" y="111603"/>
                  </a:lnTo>
                  <a:lnTo>
                    <a:pt x="754798" y="142949"/>
                  </a:lnTo>
                  <a:lnTo>
                    <a:pt x="782823" y="177353"/>
                  </a:lnTo>
                  <a:lnTo>
                    <a:pt x="807261" y="214550"/>
                  </a:lnTo>
                  <a:lnTo>
                    <a:pt x="827848" y="254278"/>
                  </a:lnTo>
                  <a:lnTo>
                    <a:pt x="844321" y="296270"/>
                  </a:lnTo>
                  <a:lnTo>
                    <a:pt x="856414" y="340263"/>
                  </a:lnTo>
                  <a:lnTo>
                    <a:pt x="863864" y="385994"/>
                  </a:lnTo>
                  <a:lnTo>
                    <a:pt x="866406" y="433197"/>
                  </a:lnTo>
                  <a:close/>
                </a:path>
              </a:pathLst>
            </a:custGeom>
            <a:ln w="12700">
              <a:solidFill>
                <a:srgbClr val="A7A9AC"/>
              </a:solidFill>
              <a:prstDash val="dash"/>
            </a:ln>
          </p:spPr>
          <p:txBody>
            <a:bodyPr wrap="square" lIns="0" tIns="0" rIns="0" bIns="0" rtlCol="0"/>
            <a:lstStyle/>
            <a:p>
              <a:endParaRPr sz="2309"/>
            </a:p>
          </p:txBody>
        </p:sp>
        <p:sp>
          <p:nvSpPr>
            <p:cNvPr id="50" name="object 50"/>
            <p:cNvSpPr/>
            <p:nvPr/>
          </p:nvSpPr>
          <p:spPr>
            <a:xfrm>
              <a:off x="4181119" y="2912186"/>
              <a:ext cx="371475" cy="433705"/>
            </a:xfrm>
            <a:custGeom>
              <a:avLst/>
              <a:gdLst/>
              <a:ahLst/>
              <a:cxnLst/>
              <a:rect l="l" t="t" r="r" b="b"/>
              <a:pathLst>
                <a:path w="371475" h="433704">
                  <a:moveTo>
                    <a:pt x="370966" y="23228"/>
                  </a:moveTo>
                  <a:lnTo>
                    <a:pt x="270357" y="178015"/>
                  </a:lnTo>
                  <a:lnTo>
                    <a:pt x="340004" y="178015"/>
                  </a:lnTo>
                  <a:lnTo>
                    <a:pt x="92367" y="433400"/>
                  </a:lnTo>
                  <a:lnTo>
                    <a:pt x="216179" y="201231"/>
                  </a:lnTo>
                  <a:lnTo>
                    <a:pt x="146532" y="201231"/>
                  </a:lnTo>
                  <a:lnTo>
                    <a:pt x="210756" y="109715"/>
                  </a:lnTo>
                  <a:lnTo>
                    <a:pt x="223426" y="73291"/>
                  </a:lnTo>
                  <a:lnTo>
                    <a:pt x="215792" y="37771"/>
                  </a:lnTo>
                  <a:lnTo>
                    <a:pt x="191650" y="10797"/>
                  </a:lnTo>
                  <a:lnTo>
                    <a:pt x="154800" y="12"/>
                  </a:lnTo>
                  <a:lnTo>
                    <a:pt x="151320" y="0"/>
                  </a:lnTo>
                  <a:lnTo>
                    <a:pt x="147802" y="101"/>
                  </a:lnTo>
                  <a:lnTo>
                    <a:pt x="100686" y="9631"/>
                  </a:lnTo>
                  <a:lnTo>
                    <a:pt x="62431" y="30463"/>
                  </a:lnTo>
                  <a:lnTo>
                    <a:pt x="31532" y="60814"/>
                  </a:lnTo>
                  <a:lnTo>
                    <a:pt x="10038" y="98684"/>
                  </a:lnTo>
                  <a:lnTo>
                    <a:pt x="0" y="142074"/>
                  </a:lnTo>
                  <a:lnTo>
                    <a:pt x="4433" y="193738"/>
                  </a:lnTo>
                  <a:lnTo>
                    <a:pt x="24457" y="239115"/>
                  </a:lnTo>
                  <a:lnTo>
                    <a:pt x="57267" y="275405"/>
                  </a:lnTo>
                  <a:lnTo>
                    <a:pt x="100063" y="299808"/>
                  </a:lnTo>
                </a:path>
              </a:pathLst>
            </a:custGeom>
            <a:ln w="25400">
              <a:solidFill>
                <a:srgbClr val="FFFFFF"/>
              </a:solidFill>
            </a:ln>
          </p:spPr>
          <p:txBody>
            <a:bodyPr wrap="square" lIns="0" tIns="0" rIns="0" bIns="0" rtlCol="0"/>
            <a:lstStyle/>
            <a:p>
              <a:endParaRPr sz="2309"/>
            </a:p>
          </p:txBody>
        </p:sp>
        <p:sp>
          <p:nvSpPr>
            <p:cNvPr id="51" name="object 51"/>
            <p:cNvSpPr/>
            <p:nvPr/>
          </p:nvSpPr>
          <p:spPr>
            <a:xfrm>
              <a:off x="4521733" y="2982087"/>
              <a:ext cx="139065" cy="240029"/>
            </a:xfrm>
            <a:custGeom>
              <a:avLst/>
              <a:gdLst/>
              <a:ahLst/>
              <a:cxnLst/>
              <a:rect l="l" t="t" r="r" b="b"/>
              <a:pathLst>
                <a:path w="139064" h="240030">
                  <a:moveTo>
                    <a:pt x="72910" y="239674"/>
                  </a:moveTo>
                  <a:lnTo>
                    <a:pt x="98513" y="234504"/>
                  </a:lnTo>
                  <a:lnTo>
                    <a:pt x="119424" y="220406"/>
                  </a:lnTo>
                  <a:lnTo>
                    <a:pt x="133525" y="199496"/>
                  </a:lnTo>
                  <a:lnTo>
                    <a:pt x="138696" y="173888"/>
                  </a:lnTo>
                  <a:lnTo>
                    <a:pt x="133525" y="148282"/>
                  </a:lnTo>
                  <a:lnTo>
                    <a:pt x="119424" y="127376"/>
                  </a:lnTo>
                  <a:lnTo>
                    <a:pt x="98513" y="113282"/>
                  </a:lnTo>
                  <a:lnTo>
                    <a:pt x="72910" y="108115"/>
                  </a:lnTo>
                  <a:lnTo>
                    <a:pt x="68414" y="108115"/>
                  </a:lnTo>
                  <a:lnTo>
                    <a:pt x="64033" y="108559"/>
                  </a:lnTo>
                  <a:lnTo>
                    <a:pt x="59791" y="109423"/>
                  </a:lnTo>
                  <a:lnTo>
                    <a:pt x="60705" y="103936"/>
                  </a:lnTo>
                  <a:lnTo>
                    <a:pt x="61302" y="98361"/>
                  </a:lnTo>
                  <a:lnTo>
                    <a:pt x="61302" y="92633"/>
                  </a:lnTo>
                  <a:lnTo>
                    <a:pt x="56791" y="62754"/>
                  </a:lnTo>
                  <a:lnTo>
                    <a:pt x="44162" y="36448"/>
                  </a:lnTo>
                  <a:lnTo>
                    <a:pt x="24778" y="15077"/>
                  </a:lnTo>
                  <a:lnTo>
                    <a:pt x="0" y="0"/>
                  </a:lnTo>
                </a:path>
              </a:pathLst>
            </a:custGeom>
            <a:ln w="25400">
              <a:solidFill>
                <a:srgbClr val="FFFFFF"/>
              </a:solidFill>
            </a:ln>
          </p:spPr>
          <p:txBody>
            <a:bodyPr wrap="square" lIns="0" tIns="0" rIns="0" bIns="0" rtlCol="0"/>
            <a:lstStyle/>
            <a:p>
              <a:endParaRPr sz="2309"/>
            </a:p>
          </p:txBody>
        </p:sp>
        <p:sp>
          <p:nvSpPr>
            <p:cNvPr id="52" name="object 52"/>
            <p:cNvSpPr/>
            <p:nvPr/>
          </p:nvSpPr>
          <p:spPr>
            <a:xfrm>
              <a:off x="4477473" y="3185845"/>
              <a:ext cx="87312" cy="110540"/>
            </a:xfrm>
            <a:prstGeom prst="rect">
              <a:avLst/>
            </a:prstGeom>
            <a:blipFill>
              <a:blip r:embed="rId9" cstate="print"/>
              <a:stretch>
                <a:fillRect/>
              </a:stretch>
            </a:blipFill>
          </p:spPr>
          <p:txBody>
            <a:bodyPr wrap="square" lIns="0" tIns="0" rIns="0" bIns="0" rtlCol="0"/>
            <a:lstStyle/>
            <a:p>
              <a:endParaRPr sz="2309"/>
            </a:p>
          </p:txBody>
        </p:sp>
        <p:sp>
          <p:nvSpPr>
            <p:cNvPr id="53" name="object 53"/>
            <p:cNvSpPr/>
            <p:nvPr/>
          </p:nvSpPr>
          <p:spPr>
            <a:xfrm>
              <a:off x="4384598" y="3263239"/>
              <a:ext cx="71831" cy="95046"/>
            </a:xfrm>
            <a:prstGeom prst="rect">
              <a:avLst/>
            </a:prstGeom>
            <a:blipFill>
              <a:blip r:embed="rId10" cstate="print"/>
              <a:stretch>
                <a:fillRect/>
              </a:stretch>
            </a:blipFill>
          </p:spPr>
          <p:txBody>
            <a:bodyPr wrap="square" lIns="0" tIns="0" rIns="0" bIns="0" rtlCol="0"/>
            <a:lstStyle/>
            <a:p>
              <a:endParaRPr sz="2309"/>
            </a:p>
          </p:txBody>
        </p:sp>
      </p:grpSp>
      <p:grpSp>
        <p:nvGrpSpPr>
          <p:cNvPr id="54" name="object 54"/>
          <p:cNvGrpSpPr/>
          <p:nvPr/>
        </p:nvGrpSpPr>
        <p:grpSpPr>
          <a:xfrm>
            <a:off x="6338376" y="2089686"/>
            <a:ext cx="1128068" cy="1128068"/>
            <a:chOff x="3967213" y="1629181"/>
            <a:chExt cx="879475" cy="879475"/>
          </a:xfrm>
        </p:grpSpPr>
        <p:sp>
          <p:nvSpPr>
            <p:cNvPr id="55" name="object 55"/>
            <p:cNvSpPr/>
            <p:nvPr/>
          </p:nvSpPr>
          <p:spPr>
            <a:xfrm>
              <a:off x="4001642" y="1667446"/>
              <a:ext cx="803275" cy="803275"/>
            </a:xfrm>
            <a:custGeom>
              <a:avLst/>
              <a:gdLst/>
              <a:ahLst/>
              <a:cxnLst/>
              <a:rect l="l" t="t" r="r" b="b"/>
              <a:pathLst>
                <a:path w="803275" h="803275">
                  <a:moveTo>
                    <a:pt x="401523" y="0"/>
                  </a:moveTo>
                  <a:lnTo>
                    <a:pt x="354697" y="2701"/>
                  </a:lnTo>
                  <a:lnTo>
                    <a:pt x="309457" y="10604"/>
                  </a:lnTo>
                  <a:lnTo>
                    <a:pt x="266106" y="23408"/>
                  </a:lnTo>
                  <a:lnTo>
                    <a:pt x="224943" y="40811"/>
                  </a:lnTo>
                  <a:lnTo>
                    <a:pt x="186271" y="62513"/>
                  </a:lnTo>
                  <a:lnTo>
                    <a:pt x="150391" y="88211"/>
                  </a:lnTo>
                  <a:lnTo>
                    <a:pt x="117603" y="117605"/>
                  </a:lnTo>
                  <a:lnTo>
                    <a:pt x="88210" y="150393"/>
                  </a:lnTo>
                  <a:lnTo>
                    <a:pt x="62512" y="186274"/>
                  </a:lnTo>
                  <a:lnTo>
                    <a:pt x="40811" y="224948"/>
                  </a:lnTo>
                  <a:lnTo>
                    <a:pt x="23408" y="266112"/>
                  </a:lnTo>
                  <a:lnTo>
                    <a:pt x="10604" y="309465"/>
                  </a:lnTo>
                  <a:lnTo>
                    <a:pt x="2701" y="354707"/>
                  </a:lnTo>
                  <a:lnTo>
                    <a:pt x="0" y="401535"/>
                  </a:lnTo>
                  <a:lnTo>
                    <a:pt x="2701" y="448361"/>
                  </a:lnTo>
                  <a:lnTo>
                    <a:pt x="10604" y="493601"/>
                  </a:lnTo>
                  <a:lnTo>
                    <a:pt x="23408" y="536952"/>
                  </a:lnTo>
                  <a:lnTo>
                    <a:pt x="40811" y="578115"/>
                  </a:lnTo>
                  <a:lnTo>
                    <a:pt x="62512" y="616787"/>
                  </a:lnTo>
                  <a:lnTo>
                    <a:pt x="88210" y="652667"/>
                  </a:lnTo>
                  <a:lnTo>
                    <a:pt x="117603" y="685455"/>
                  </a:lnTo>
                  <a:lnTo>
                    <a:pt x="150391" y="714848"/>
                  </a:lnTo>
                  <a:lnTo>
                    <a:pt x="186271" y="740546"/>
                  </a:lnTo>
                  <a:lnTo>
                    <a:pt x="224943" y="762247"/>
                  </a:lnTo>
                  <a:lnTo>
                    <a:pt x="266106" y="779650"/>
                  </a:lnTo>
                  <a:lnTo>
                    <a:pt x="309457" y="792454"/>
                  </a:lnTo>
                  <a:lnTo>
                    <a:pt x="354697" y="800357"/>
                  </a:lnTo>
                  <a:lnTo>
                    <a:pt x="401523" y="803059"/>
                  </a:lnTo>
                  <a:lnTo>
                    <a:pt x="448351" y="800357"/>
                  </a:lnTo>
                  <a:lnTo>
                    <a:pt x="493593" y="792454"/>
                  </a:lnTo>
                  <a:lnTo>
                    <a:pt x="536946" y="779650"/>
                  </a:lnTo>
                  <a:lnTo>
                    <a:pt x="578110" y="762247"/>
                  </a:lnTo>
                  <a:lnTo>
                    <a:pt x="616784" y="740546"/>
                  </a:lnTo>
                  <a:lnTo>
                    <a:pt x="652665" y="714848"/>
                  </a:lnTo>
                  <a:lnTo>
                    <a:pt x="685453" y="685455"/>
                  </a:lnTo>
                  <a:lnTo>
                    <a:pt x="714847" y="652667"/>
                  </a:lnTo>
                  <a:lnTo>
                    <a:pt x="740546" y="616787"/>
                  </a:lnTo>
                  <a:lnTo>
                    <a:pt x="762247" y="578115"/>
                  </a:lnTo>
                  <a:lnTo>
                    <a:pt x="779650" y="536952"/>
                  </a:lnTo>
                  <a:lnTo>
                    <a:pt x="792454" y="493601"/>
                  </a:lnTo>
                  <a:lnTo>
                    <a:pt x="800357" y="448361"/>
                  </a:lnTo>
                  <a:lnTo>
                    <a:pt x="803059" y="401535"/>
                  </a:lnTo>
                  <a:lnTo>
                    <a:pt x="800357" y="354707"/>
                  </a:lnTo>
                  <a:lnTo>
                    <a:pt x="792454" y="309465"/>
                  </a:lnTo>
                  <a:lnTo>
                    <a:pt x="779650" y="266112"/>
                  </a:lnTo>
                  <a:lnTo>
                    <a:pt x="762247" y="224948"/>
                  </a:lnTo>
                  <a:lnTo>
                    <a:pt x="740546" y="186274"/>
                  </a:lnTo>
                  <a:lnTo>
                    <a:pt x="714847" y="150393"/>
                  </a:lnTo>
                  <a:lnTo>
                    <a:pt x="685453" y="117605"/>
                  </a:lnTo>
                  <a:lnTo>
                    <a:pt x="652665" y="88211"/>
                  </a:lnTo>
                  <a:lnTo>
                    <a:pt x="616784" y="62513"/>
                  </a:lnTo>
                  <a:lnTo>
                    <a:pt x="578110" y="40811"/>
                  </a:lnTo>
                  <a:lnTo>
                    <a:pt x="536946" y="23408"/>
                  </a:lnTo>
                  <a:lnTo>
                    <a:pt x="493593" y="10604"/>
                  </a:lnTo>
                  <a:lnTo>
                    <a:pt x="448351" y="2701"/>
                  </a:lnTo>
                  <a:lnTo>
                    <a:pt x="401523" y="0"/>
                  </a:lnTo>
                  <a:close/>
                </a:path>
              </a:pathLst>
            </a:custGeom>
            <a:solidFill>
              <a:srgbClr val="002F6C"/>
            </a:solidFill>
          </p:spPr>
          <p:txBody>
            <a:bodyPr wrap="square" lIns="0" tIns="0" rIns="0" bIns="0" rtlCol="0"/>
            <a:lstStyle/>
            <a:p>
              <a:endParaRPr sz="2309"/>
            </a:p>
          </p:txBody>
        </p:sp>
        <p:sp>
          <p:nvSpPr>
            <p:cNvPr id="56" name="object 56"/>
            <p:cNvSpPr/>
            <p:nvPr/>
          </p:nvSpPr>
          <p:spPr>
            <a:xfrm>
              <a:off x="3973563" y="1635531"/>
              <a:ext cx="866775" cy="866775"/>
            </a:xfrm>
            <a:custGeom>
              <a:avLst/>
              <a:gdLst/>
              <a:ahLst/>
              <a:cxnLst/>
              <a:rect l="l" t="t" r="r" b="b"/>
              <a:pathLst>
                <a:path w="866775" h="866775">
                  <a:moveTo>
                    <a:pt x="866406" y="433197"/>
                  </a:moveTo>
                  <a:lnTo>
                    <a:pt x="863864" y="480399"/>
                  </a:lnTo>
                  <a:lnTo>
                    <a:pt x="856414" y="526130"/>
                  </a:lnTo>
                  <a:lnTo>
                    <a:pt x="844321" y="570123"/>
                  </a:lnTo>
                  <a:lnTo>
                    <a:pt x="827848" y="612115"/>
                  </a:lnTo>
                  <a:lnTo>
                    <a:pt x="807261" y="651843"/>
                  </a:lnTo>
                  <a:lnTo>
                    <a:pt x="782823" y="689040"/>
                  </a:lnTo>
                  <a:lnTo>
                    <a:pt x="754798" y="723444"/>
                  </a:lnTo>
                  <a:lnTo>
                    <a:pt x="723452" y="754790"/>
                  </a:lnTo>
                  <a:lnTo>
                    <a:pt x="689047" y="782814"/>
                  </a:lnTo>
                  <a:lnTo>
                    <a:pt x="651850" y="807251"/>
                  </a:lnTo>
                  <a:lnTo>
                    <a:pt x="612123" y="827838"/>
                  </a:lnTo>
                  <a:lnTo>
                    <a:pt x="570131" y="844310"/>
                  </a:lnTo>
                  <a:lnTo>
                    <a:pt x="526138" y="856402"/>
                  </a:lnTo>
                  <a:lnTo>
                    <a:pt x="480410" y="863852"/>
                  </a:lnTo>
                  <a:lnTo>
                    <a:pt x="433209" y="866394"/>
                  </a:lnTo>
                  <a:lnTo>
                    <a:pt x="386006" y="863852"/>
                  </a:lnTo>
                  <a:lnTo>
                    <a:pt x="340275" y="856402"/>
                  </a:lnTo>
                  <a:lnTo>
                    <a:pt x="296281" y="844310"/>
                  </a:lnTo>
                  <a:lnTo>
                    <a:pt x="254288" y="827838"/>
                  </a:lnTo>
                  <a:lnTo>
                    <a:pt x="214560" y="807251"/>
                  </a:lnTo>
                  <a:lnTo>
                    <a:pt x="177361" y="782814"/>
                  </a:lnTo>
                  <a:lnTo>
                    <a:pt x="142956" y="754790"/>
                  </a:lnTo>
                  <a:lnTo>
                    <a:pt x="111609" y="723444"/>
                  </a:lnTo>
                  <a:lnTo>
                    <a:pt x="83584" y="689040"/>
                  </a:lnTo>
                  <a:lnTo>
                    <a:pt x="59145" y="651843"/>
                  </a:lnTo>
                  <a:lnTo>
                    <a:pt x="38558" y="612115"/>
                  </a:lnTo>
                  <a:lnTo>
                    <a:pt x="22085" y="570123"/>
                  </a:lnTo>
                  <a:lnTo>
                    <a:pt x="9991" y="526130"/>
                  </a:lnTo>
                  <a:lnTo>
                    <a:pt x="2542" y="480399"/>
                  </a:lnTo>
                  <a:lnTo>
                    <a:pt x="0" y="433197"/>
                  </a:lnTo>
                  <a:lnTo>
                    <a:pt x="2542" y="385994"/>
                  </a:lnTo>
                  <a:lnTo>
                    <a:pt x="9991" y="340263"/>
                  </a:lnTo>
                  <a:lnTo>
                    <a:pt x="22085" y="296270"/>
                  </a:lnTo>
                  <a:lnTo>
                    <a:pt x="38558" y="254278"/>
                  </a:lnTo>
                  <a:lnTo>
                    <a:pt x="59145" y="214550"/>
                  </a:lnTo>
                  <a:lnTo>
                    <a:pt x="83584" y="177353"/>
                  </a:lnTo>
                  <a:lnTo>
                    <a:pt x="111609" y="142949"/>
                  </a:lnTo>
                  <a:lnTo>
                    <a:pt x="142956" y="111603"/>
                  </a:lnTo>
                  <a:lnTo>
                    <a:pt x="177361" y="83579"/>
                  </a:lnTo>
                  <a:lnTo>
                    <a:pt x="214560" y="59142"/>
                  </a:lnTo>
                  <a:lnTo>
                    <a:pt x="254288" y="38555"/>
                  </a:lnTo>
                  <a:lnTo>
                    <a:pt x="296281" y="22083"/>
                  </a:lnTo>
                  <a:lnTo>
                    <a:pt x="340275" y="9991"/>
                  </a:lnTo>
                  <a:lnTo>
                    <a:pt x="386006" y="2541"/>
                  </a:lnTo>
                  <a:lnTo>
                    <a:pt x="433209" y="0"/>
                  </a:lnTo>
                  <a:lnTo>
                    <a:pt x="480410" y="2541"/>
                  </a:lnTo>
                  <a:lnTo>
                    <a:pt x="526138" y="9991"/>
                  </a:lnTo>
                  <a:lnTo>
                    <a:pt x="570131" y="22083"/>
                  </a:lnTo>
                  <a:lnTo>
                    <a:pt x="612123" y="38555"/>
                  </a:lnTo>
                  <a:lnTo>
                    <a:pt x="651850" y="59142"/>
                  </a:lnTo>
                  <a:lnTo>
                    <a:pt x="689047" y="83579"/>
                  </a:lnTo>
                  <a:lnTo>
                    <a:pt x="723452" y="111603"/>
                  </a:lnTo>
                  <a:lnTo>
                    <a:pt x="754798" y="142949"/>
                  </a:lnTo>
                  <a:lnTo>
                    <a:pt x="782823" y="177353"/>
                  </a:lnTo>
                  <a:lnTo>
                    <a:pt x="807261" y="214550"/>
                  </a:lnTo>
                  <a:lnTo>
                    <a:pt x="827848" y="254278"/>
                  </a:lnTo>
                  <a:lnTo>
                    <a:pt x="844321" y="296270"/>
                  </a:lnTo>
                  <a:lnTo>
                    <a:pt x="856414" y="340263"/>
                  </a:lnTo>
                  <a:lnTo>
                    <a:pt x="863864" y="385994"/>
                  </a:lnTo>
                  <a:lnTo>
                    <a:pt x="866406" y="433197"/>
                  </a:lnTo>
                  <a:close/>
                </a:path>
              </a:pathLst>
            </a:custGeom>
            <a:ln w="12700">
              <a:solidFill>
                <a:srgbClr val="A7A9AC"/>
              </a:solidFill>
              <a:prstDash val="dash"/>
            </a:ln>
          </p:spPr>
          <p:txBody>
            <a:bodyPr wrap="square" lIns="0" tIns="0" rIns="0" bIns="0" rtlCol="0"/>
            <a:lstStyle/>
            <a:p>
              <a:endParaRPr sz="2309"/>
            </a:p>
          </p:txBody>
        </p:sp>
        <p:sp>
          <p:nvSpPr>
            <p:cNvPr id="57" name="object 57"/>
            <p:cNvSpPr/>
            <p:nvPr/>
          </p:nvSpPr>
          <p:spPr>
            <a:xfrm>
              <a:off x="4482617" y="2192248"/>
              <a:ext cx="119545" cy="119545"/>
            </a:xfrm>
            <a:prstGeom prst="rect">
              <a:avLst/>
            </a:prstGeom>
            <a:blipFill>
              <a:blip r:embed="rId11" cstate="print"/>
              <a:stretch>
                <a:fillRect/>
              </a:stretch>
            </a:blipFill>
          </p:spPr>
          <p:txBody>
            <a:bodyPr wrap="square" lIns="0" tIns="0" rIns="0" bIns="0" rtlCol="0"/>
            <a:lstStyle/>
            <a:p>
              <a:endParaRPr sz="2309"/>
            </a:p>
          </p:txBody>
        </p:sp>
        <p:sp>
          <p:nvSpPr>
            <p:cNvPr id="58" name="object 58"/>
            <p:cNvSpPr/>
            <p:nvPr/>
          </p:nvSpPr>
          <p:spPr>
            <a:xfrm>
              <a:off x="4173677" y="2016671"/>
              <a:ext cx="282575" cy="282575"/>
            </a:xfrm>
            <a:custGeom>
              <a:avLst/>
              <a:gdLst/>
              <a:ahLst/>
              <a:cxnLst/>
              <a:rect l="l" t="t" r="r" b="b"/>
              <a:pathLst>
                <a:path w="282575" h="282575">
                  <a:moveTo>
                    <a:pt x="282409" y="141211"/>
                  </a:moveTo>
                  <a:lnTo>
                    <a:pt x="275211" y="185845"/>
                  </a:lnTo>
                  <a:lnTo>
                    <a:pt x="255164" y="224609"/>
                  </a:lnTo>
                  <a:lnTo>
                    <a:pt x="224596" y="255177"/>
                  </a:lnTo>
                  <a:lnTo>
                    <a:pt x="185833" y="275223"/>
                  </a:lnTo>
                  <a:lnTo>
                    <a:pt x="141198" y="282422"/>
                  </a:lnTo>
                  <a:lnTo>
                    <a:pt x="96565" y="275223"/>
                  </a:lnTo>
                  <a:lnTo>
                    <a:pt x="57804" y="255177"/>
                  </a:lnTo>
                  <a:lnTo>
                    <a:pt x="27240" y="224609"/>
                  </a:lnTo>
                  <a:lnTo>
                    <a:pt x="7197" y="185845"/>
                  </a:lnTo>
                  <a:lnTo>
                    <a:pt x="0" y="141211"/>
                  </a:lnTo>
                  <a:lnTo>
                    <a:pt x="7197" y="96576"/>
                  </a:lnTo>
                  <a:lnTo>
                    <a:pt x="27240" y="57812"/>
                  </a:lnTo>
                  <a:lnTo>
                    <a:pt x="57804" y="27245"/>
                  </a:lnTo>
                  <a:lnTo>
                    <a:pt x="96565" y="7198"/>
                  </a:lnTo>
                  <a:lnTo>
                    <a:pt x="141198" y="0"/>
                  </a:lnTo>
                  <a:lnTo>
                    <a:pt x="185833" y="7198"/>
                  </a:lnTo>
                  <a:lnTo>
                    <a:pt x="224596" y="27245"/>
                  </a:lnTo>
                  <a:lnTo>
                    <a:pt x="255164" y="57812"/>
                  </a:lnTo>
                  <a:lnTo>
                    <a:pt x="275211" y="96576"/>
                  </a:lnTo>
                  <a:lnTo>
                    <a:pt x="282409" y="141211"/>
                  </a:lnTo>
                  <a:close/>
                </a:path>
              </a:pathLst>
            </a:custGeom>
            <a:ln w="25400">
              <a:solidFill>
                <a:srgbClr val="FFFFFF"/>
              </a:solidFill>
            </a:ln>
          </p:spPr>
          <p:txBody>
            <a:bodyPr wrap="square" lIns="0" tIns="0" rIns="0" bIns="0" rtlCol="0"/>
            <a:lstStyle/>
            <a:p>
              <a:endParaRPr sz="2309"/>
            </a:p>
          </p:txBody>
        </p:sp>
        <p:sp>
          <p:nvSpPr>
            <p:cNvPr id="59" name="object 59"/>
            <p:cNvSpPr/>
            <p:nvPr/>
          </p:nvSpPr>
          <p:spPr>
            <a:xfrm>
              <a:off x="4299178" y="2142198"/>
              <a:ext cx="31750" cy="31750"/>
            </a:xfrm>
            <a:custGeom>
              <a:avLst/>
              <a:gdLst/>
              <a:ahLst/>
              <a:cxnLst/>
              <a:rect l="l" t="t" r="r" b="b"/>
              <a:pathLst>
                <a:path w="31750" h="31750">
                  <a:moveTo>
                    <a:pt x="31394" y="15684"/>
                  </a:moveTo>
                  <a:lnTo>
                    <a:pt x="31394" y="24358"/>
                  </a:lnTo>
                  <a:lnTo>
                    <a:pt x="24358" y="31369"/>
                  </a:lnTo>
                  <a:lnTo>
                    <a:pt x="15697" y="31369"/>
                  </a:lnTo>
                  <a:lnTo>
                    <a:pt x="7035" y="31369"/>
                  </a:lnTo>
                  <a:lnTo>
                    <a:pt x="0" y="24358"/>
                  </a:lnTo>
                  <a:lnTo>
                    <a:pt x="0" y="15684"/>
                  </a:lnTo>
                  <a:lnTo>
                    <a:pt x="0" y="7010"/>
                  </a:lnTo>
                  <a:lnTo>
                    <a:pt x="7035" y="0"/>
                  </a:lnTo>
                  <a:lnTo>
                    <a:pt x="15697" y="0"/>
                  </a:lnTo>
                  <a:lnTo>
                    <a:pt x="24358" y="0"/>
                  </a:lnTo>
                  <a:lnTo>
                    <a:pt x="31394" y="7010"/>
                  </a:lnTo>
                  <a:lnTo>
                    <a:pt x="31394" y="15684"/>
                  </a:lnTo>
                  <a:close/>
                </a:path>
              </a:pathLst>
            </a:custGeom>
            <a:ln w="25400">
              <a:solidFill>
                <a:srgbClr val="FFFFFF"/>
              </a:solidFill>
            </a:ln>
          </p:spPr>
          <p:txBody>
            <a:bodyPr wrap="square" lIns="0" tIns="0" rIns="0" bIns="0" rtlCol="0"/>
            <a:lstStyle/>
            <a:p>
              <a:endParaRPr sz="2309"/>
            </a:p>
          </p:txBody>
        </p:sp>
        <p:sp>
          <p:nvSpPr>
            <p:cNvPr id="60" name="object 60"/>
            <p:cNvSpPr/>
            <p:nvPr/>
          </p:nvSpPr>
          <p:spPr>
            <a:xfrm>
              <a:off x="4173664" y="1812696"/>
              <a:ext cx="78740" cy="31750"/>
            </a:xfrm>
            <a:custGeom>
              <a:avLst/>
              <a:gdLst/>
              <a:ahLst/>
              <a:cxnLst/>
              <a:rect l="l" t="t" r="r" b="b"/>
              <a:pathLst>
                <a:path w="78739" h="31750">
                  <a:moveTo>
                    <a:pt x="78447" y="31381"/>
                  </a:moveTo>
                  <a:lnTo>
                    <a:pt x="15697" y="31381"/>
                  </a:lnTo>
                  <a:lnTo>
                    <a:pt x="7023" y="31381"/>
                  </a:lnTo>
                  <a:lnTo>
                    <a:pt x="0" y="24358"/>
                  </a:lnTo>
                  <a:lnTo>
                    <a:pt x="0" y="15697"/>
                  </a:lnTo>
                  <a:lnTo>
                    <a:pt x="0" y="7023"/>
                  </a:lnTo>
                  <a:lnTo>
                    <a:pt x="7023" y="0"/>
                  </a:lnTo>
                  <a:lnTo>
                    <a:pt x="15697" y="0"/>
                  </a:lnTo>
                  <a:lnTo>
                    <a:pt x="78447" y="0"/>
                  </a:lnTo>
                  <a:lnTo>
                    <a:pt x="78447" y="31381"/>
                  </a:lnTo>
                  <a:close/>
                </a:path>
              </a:pathLst>
            </a:custGeom>
            <a:ln w="25400">
              <a:solidFill>
                <a:srgbClr val="FFFFFF"/>
              </a:solidFill>
            </a:ln>
          </p:spPr>
          <p:txBody>
            <a:bodyPr wrap="square" lIns="0" tIns="0" rIns="0" bIns="0" rtlCol="0"/>
            <a:lstStyle/>
            <a:p>
              <a:endParaRPr sz="2309"/>
            </a:p>
          </p:txBody>
        </p:sp>
        <p:sp>
          <p:nvSpPr>
            <p:cNvPr id="61" name="object 61"/>
            <p:cNvSpPr/>
            <p:nvPr/>
          </p:nvSpPr>
          <p:spPr>
            <a:xfrm>
              <a:off x="4252112" y="1828381"/>
              <a:ext cx="39370" cy="188595"/>
            </a:xfrm>
            <a:custGeom>
              <a:avLst/>
              <a:gdLst/>
              <a:ahLst/>
              <a:cxnLst/>
              <a:rect l="l" t="t" r="r" b="b"/>
              <a:pathLst>
                <a:path w="39370" h="188594">
                  <a:moveTo>
                    <a:pt x="0" y="0"/>
                  </a:moveTo>
                  <a:lnTo>
                    <a:pt x="7848" y="0"/>
                  </a:lnTo>
                  <a:lnTo>
                    <a:pt x="20060" y="2588"/>
                  </a:lnTo>
                  <a:lnTo>
                    <a:pt x="30035" y="10171"/>
                  </a:lnTo>
                  <a:lnTo>
                    <a:pt x="36762" y="22476"/>
                  </a:lnTo>
                  <a:lnTo>
                    <a:pt x="39230" y="39230"/>
                  </a:lnTo>
                  <a:lnTo>
                    <a:pt x="39230" y="188277"/>
                  </a:lnTo>
                </a:path>
              </a:pathLst>
            </a:custGeom>
            <a:ln w="25400">
              <a:solidFill>
                <a:srgbClr val="FFFFFF"/>
              </a:solidFill>
            </a:ln>
          </p:spPr>
          <p:txBody>
            <a:bodyPr wrap="square" lIns="0" tIns="0" rIns="0" bIns="0" rtlCol="0"/>
            <a:lstStyle/>
            <a:p>
              <a:endParaRPr sz="2309"/>
            </a:p>
          </p:txBody>
        </p:sp>
        <p:sp>
          <p:nvSpPr>
            <p:cNvPr id="62" name="object 62"/>
            <p:cNvSpPr/>
            <p:nvPr/>
          </p:nvSpPr>
          <p:spPr>
            <a:xfrm>
              <a:off x="4600282" y="2184412"/>
              <a:ext cx="66869" cy="64630"/>
            </a:xfrm>
            <a:prstGeom prst="rect">
              <a:avLst/>
            </a:prstGeom>
            <a:blipFill>
              <a:blip r:embed="rId12" cstate="print"/>
              <a:stretch>
                <a:fillRect/>
              </a:stretch>
            </a:blipFill>
          </p:spPr>
          <p:txBody>
            <a:bodyPr wrap="square" lIns="0" tIns="0" rIns="0" bIns="0" rtlCol="0"/>
            <a:lstStyle/>
            <a:p>
              <a:endParaRPr sz="2309"/>
            </a:p>
          </p:txBody>
        </p:sp>
        <p:sp>
          <p:nvSpPr>
            <p:cNvPr id="63" name="object 63"/>
            <p:cNvSpPr/>
            <p:nvPr/>
          </p:nvSpPr>
          <p:spPr>
            <a:xfrm>
              <a:off x="4456087" y="2048040"/>
              <a:ext cx="86360" cy="0"/>
            </a:xfrm>
            <a:custGeom>
              <a:avLst/>
              <a:gdLst/>
              <a:ahLst/>
              <a:cxnLst/>
              <a:rect l="l" t="t" r="r" b="b"/>
              <a:pathLst>
                <a:path w="86360">
                  <a:moveTo>
                    <a:pt x="0" y="0"/>
                  </a:moveTo>
                  <a:lnTo>
                    <a:pt x="86296" y="0"/>
                  </a:lnTo>
                </a:path>
              </a:pathLst>
            </a:custGeom>
            <a:ln w="25400">
              <a:solidFill>
                <a:srgbClr val="FFFFFF"/>
              </a:solidFill>
            </a:ln>
          </p:spPr>
          <p:txBody>
            <a:bodyPr wrap="square" lIns="0" tIns="0" rIns="0" bIns="0" rtlCol="0"/>
            <a:lstStyle/>
            <a:p>
              <a:endParaRPr sz="2309"/>
            </a:p>
          </p:txBody>
        </p:sp>
        <p:sp>
          <p:nvSpPr>
            <p:cNvPr id="64" name="object 64"/>
            <p:cNvSpPr/>
            <p:nvPr/>
          </p:nvSpPr>
          <p:spPr>
            <a:xfrm>
              <a:off x="4259973" y="1828381"/>
              <a:ext cx="94615" cy="94615"/>
            </a:xfrm>
            <a:custGeom>
              <a:avLst/>
              <a:gdLst/>
              <a:ahLst/>
              <a:cxnLst/>
              <a:rect l="l" t="t" r="r" b="b"/>
              <a:pathLst>
                <a:path w="94614" h="94614">
                  <a:moveTo>
                    <a:pt x="0" y="0"/>
                  </a:moveTo>
                  <a:lnTo>
                    <a:pt x="47066" y="0"/>
                  </a:lnTo>
                  <a:lnTo>
                    <a:pt x="65387" y="3698"/>
                  </a:lnTo>
                  <a:lnTo>
                    <a:pt x="80348" y="13784"/>
                  </a:lnTo>
                  <a:lnTo>
                    <a:pt x="90434" y="28744"/>
                  </a:lnTo>
                  <a:lnTo>
                    <a:pt x="94132" y="47066"/>
                  </a:lnTo>
                  <a:lnTo>
                    <a:pt x="94132" y="94145"/>
                  </a:lnTo>
                </a:path>
              </a:pathLst>
            </a:custGeom>
            <a:ln w="25400">
              <a:solidFill>
                <a:srgbClr val="FFFFFF"/>
              </a:solidFill>
            </a:ln>
          </p:spPr>
          <p:txBody>
            <a:bodyPr wrap="square" lIns="0" tIns="0" rIns="0" bIns="0" rtlCol="0"/>
            <a:lstStyle/>
            <a:p>
              <a:endParaRPr sz="2309"/>
            </a:p>
          </p:txBody>
        </p:sp>
        <p:sp>
          <p:nvSpPr>
            <p:cNvPr id="65" name="object 65"/>
            <p:cNvSpPr/>
            <p:nvPr/>
          </p:nvSpPr>
          <p:spPr>
            <a:xfrm>
              <a:off x="4291342" y="1953907"/>
              <a:ext cx="251460" cy="204470"/>
            </a:xfrm>
            <a:custGeom>
              <a:avLst/>
              <a:gdLst/>
              <a:ahLst/>
              <a:cxnLst/>
              <a:rect l="l" t="t" r="r" b="b"/>
              <a:pathLst>
                <a:path w="251460" h="204469">
                  <a:moveTo>
                    <a:pt x="203974" y="203974"/>
                  </a:moveTo>
                  <a:lnTo>
                    <a:pt x="251040" y="203974"/>
                  </a:lnTo>
                  <a:lnTo>
                    <a:pt x="251040" y="47078"/>
                  </a:lnTo>
                  <a:lnTo>
                    <a:pt x="247342" y="28755"/>
                  </a:lnTo>
                  <a:lnTo>
                    <a:pt x="237256" y="13790"/>
                  </a:lnTo>
                  <a:lnTo>
                    <a:pt x="222296" y="3700"/>
                  </a:lnTo>
                  <a:lnTo>
                    <a:pt x="203974" y="0"/>
                  </a:lnTo>
                  <a:lnTo>
                    <a:pt x="0" y="0"/>
                  </a:lnTo>
                </a:path>
              </a:pathLst>
            </a:custGeom>
            <a:ln w="25400">
              <a:solidFill>
                <a:srgbClr val="FFFFFF"/>
              </a:solidFill>
            </a:ln>
          </p:spPr>
          <p:txBody>
            <a:bodyPr wrap="square" lIns="0" tIns="0" rIns="0" bIns="0" rtlCol="0"/>
            <a:lstStyle/>
            <a:p>
              <a:endParaRPr sz="2309"/>
            </a:p>
          </p:txBody>
        </p:sp>
        <p:sp>
          <p:nvSpPr>
            <p:cNvPr id="66" name="object 66"/>
            <p:cNvSpPr/>
            <p:nvPr/>
          </p:nvSpPr>
          <p:spPr>
            <a:xfrm>
              <a:off x="4542383" y="2150033"/>
              <a:ext cx="0" cy="24130"/>
            </a:xfrm>
            <a:custGeom>
              <a:avLst/>
              <a:gdLst/>
              <a:ahLst/>
              <a:cxnLst/>
              <a:rect l="l" t="t" r="r" b="b"/>
              <a:pathLst>
                <a:path h="24130">
                  <a:moveTo>
                    <a:pt x="-12700" y="11766"/>
                  </a:moveTo>
                  <a:lnTo>
                    <a:pt x="12700" y="11766"/>
                  </a:lnTo>
                </a:path>
              </a:pathLst>
            </a:custGeom>
            <a:ln w="23533">
              <a:solidFill>
                <a:srgbClr val="FFFFFF"/>
              </a:solidFill>
            </a:ln>
          </p:spPr>
          <p:txBody>
            <a:bodyPr wrap="square" lIns="0" tIns="0" rIns="0" bIns="0" rtlCol="0"/>
            <a:lstStyle/>
            <a:p>
              <a:endParaRPr sz="2309"/>
            </a:p>
          </p:txBody>
        </p:sp>
      </p:grpSp>
      <p:sp>
        <p:nvSpPr>
          <p:cNvPr id="67" name="object 67"/>
          <p:cNvSpPr/>
          <p:nvPr/>
        </p:nvSpPr>
        <p:spPr>
          <a:xfrm>
            <a:off x="7783442" y="2891681"/>
            <a:ext cx="2011789" cy="0"/>
          </a:xfrm>
          <a:custGeom>
            <a:avLst/>
            <a:gdLst/>
            <a:ahLst/>
            <a:cxnLst/>
            <a:rect l="l" t="t" r="r" b="b"/>
            <a:pathLst>
              <a:path w="1568450">
                <a:moveTo>
                  <a:pt x="0" y="0"/>
                </a:moveTo>
                <a:lnTo>
                  <a:pt x="1567967" y="0"/>
                </a:lnTo>
              </a:path>
            </a:pathLst>
          </a:custGeom>
          <a:ln w="12700">
            <a:solidFill>
              <a:srgbClr val="002939"/>
            </a:solidFill>
            <a:prstDash val="dash"/>
          </a:ln>
        </p:spPr>
        <p:txBody>
          <a:bodyPr wrap="square" lIns="0" tIns="0" rIns="0" bIns="0" rtlCol="0"/>
          <a:lstStyle/>
          <a:p>
            <a:endParaRPr sz="2309"/>
          </a:p>
        </p:txBody>
      </p:sp>
      <p:sp>
        <p:nvSpPr>
          <p:cNvPr id="68" name="object 68"/>
          <p:cNvSpPr/>
          <p:nvPr/>
        </p:nvSpPr>
        <p:spPr>
          <a:xfrm>
            <a:off x="3504523" y="3054481"/>
            <a:ext cx="1984910" cy="0"/>
          </a:xfrm>
          <a:custGeom>
            <a:avLst/>
            <a:gdLst/>
            <a:ahLst/>
            <a:cxnLst/>
            <a:rect l="l" t="t" r="r" b="b"/>
            <a:pathLst>
              <a:path w="1547495">
                <a:moveTo>
                  <a:pt x="0" y="0"/>
                </a:moveTo>
                <a:lnTo>
                  <a:pt x="1546987" y="0"/>
                </a:lnTo>
              </a:path>
            </a:pathLst>
          </a:custGeom>
          <a:ln w="12700">
            <a:solidFill>
              <a:srgbClr val="002939"/>
            </a:solidFill>
            <a:prstDash val="dash"/>
          </a:ln>
        </p:spPr>
        <p:txBody>
          <a:bodyPr wrap="square" lIns="0" tIns="0" rIns="0" bIns="0" rtlCol="0"/>
          <a:lstStyle/>
          <a:p>
            <a:endParaRPr sz="2309"/>
          </a:p>
        </p:txBody>
      </p:sp>
      <p:sp>
        <p:nvSpPr>
          <p:cNvPr id="69" name="object 69"/>
          <p:cNvSpPr/>
          <p:nvPr/>
        </p:nvSpPr>
        <p:spPr>
          <a:xfrm>
            <a:off x="3510549" y="4334418"/>
            <a:ext cx="1607802" cy="0"/>
          </a:xfrm>
          <a:custGeom>
            <a:avLst/>
            <a:gdLst/>
            <a:ahLst/>
            <a:cxnLst/>
            <a:rect l="l" t="t" r="r" b="b"/>
            <a:pathLst>
              <a:path w="1253489">
                <a:moveTo>
                  <a:pt x="0" y="0"/>
                </a:moveTo>
                <a:lnTo>
                  <a:pt x="1253007" y="0"/>
                </a:lnTo>
              </a:path>
            </a:pathLst>
          </a:custGeom>
          <a:ln w="12700">
            <a:solidFill>
              <a:srgbClr val="002939"/>
            </a:solidFill>
            <a:prstDash val="dash"/>
          </a:ln>
        </p:spPr>
        <p:txBody>
          <a:bodyPr wrap="square" lIns="0" tIns="0" rIns="0" bIns="0" rtlCol="0"/>
          <a:lstStyle/>
          <a:p>
            <a:endParaRPr sz="2309"/>
          </a:p>
        </p:txBody>
      </p:sp>
      <p:sp>
        <p:nvSpPr>
          <p:cNvPr id="70" name="object 70"/>
          <p:cNvSpPr/>
          <p:nvPr/>
        </p:nvSpPr>
        <p:spPr>
          <a:xfrm>
            <a:off x="3504523" y="5744591"/>
            <a:ext cx="2322109" cy="0"/>
          </a:xfrm>
          <a:custGeom>
            <a:avLst/>
            <a:gdLst/>
            <a:ahLst/>
            <a:cxnLst/>
            <a:rect l="l" t="t" r="r" b="b"/>
            <a:pathLst>
              <a:path w="1810385">
                <a:moveTo>
                  <a:pt x="0" y="0"/>
                </a:moveTo>
                <a:lnTo>
                  <a:pt x="1809902" y="0"/>
                </a:lnTo>
              </a:path>
            </a:pathLst>
          </a:custGeom>
          <a:ln w="12700">
            <a:solidFill>
              <a:srgbClr val="002939"/>
            </a:solidFill>
            <a:prstDash val="dash"/>
          </a:ln>
        </p:spPr>
        <p:txBody>
          <a:bodyPr wrap="square" lIns="0" tIns="0" rIns="0" bIns="0" rtlCol="0"/>
          <a:lstStyle/>
          <a:p>
            <a:endParaRPr sz="2309"/>
          </a:p>
        </p:txBody>
      </p:sp>
      <p:sp>
        <p:nvSpPr>
          <p:cNvPr id="71" name="object 71"/>
          <p:cNvSpPr/>
          <p:nvPr/>
        </p:nvSpPr>
        <p:spPr>
          <a:xfrm>
            <a:off x="7783442" y="4226091"/>
            <a:ext cx="1865181" cy="0"/>
          </a:xfrm>
          <a:custGeom>
            <a:avLst/>
            <a:gdLst/>
            <a:ahLst/>
            <a:cxnLst/>
            <a:rect l="l" t="t" r="r" b="b"/>
            <a:pathLst>
              <a:path w="1454150">
                <a:moveTo>
                  <a:pt x="0" y="0"/>
                </a:moveTo>
                <a:lnTo>
                  <a:pt x="1454099" y="0"/>
                </a:lnTo>
              </a:path>
            </a:pathLst>
          </a:custGeom>
          <a:ln w="12700">
            <a:solidFill>
              <a:srgbClr val="002939"/>
            </a:solidFill>
            <a:prstDash val="dash"/>
          </a:ln>
        </p:spPr>
        <p:txBody>
          <a:bodyPr wrap="square" lIns="0" tIns="0" rIns="0" bIns="0" rtlCol="0"/>
          <a:lstStyle/>
          <a:p>
            <a:endParaRPr sz="2309"/>
          </a:p>
        </p:txBody>
      </p:sp>
      <p:sp>
        <p:nvSpPr>
          <p:cNvPr id="72" name="object 72"/>
          <p:cNvSpPr/>
          <p:nvPr/>
        </p:nvSpPr>
        <p:spPr>
          <a:xfrm>
            <a:off x="7783443" y="5914124"/>
            <a:ext cx="2185275" cy="0"/>
          </a:xfrm>
          <a:custGeom>
            <a:avLst/>
            <a:gdLst/>
            <a:ahLst/>
            <a:cxnLst/>
            <a:rect l="l" t="t" r="r" b="b"/>
            <a:pathLst>
              <a:path w="1703704">
                <a:moveTo>
                  <a:pt x="0" y="0"/>
                </a:moveTo>
                <a:lnTo>
                  <a:pt x="1703311" y="0"/>
                </a:lnTo>
              </a:path>
            </a:pathLst>
          </a:custGeom>
          <a:ln w="12700">
            <a:solidFill>
              <a:srgbClr val="002939"/>
            </a:solidFill>
            <a:prstDash val="dash"/>
          </a:ln>
        </p:spPr>
        <p:txBody>
          <a:bodyPr wrap="square" lIns="0" tIns="0" rIns="0" bIns="0" rtlCol="0"/>
          <a:lstStyle/>
          <a:p>
            <a:endParaRPr sz="230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7964FA95-213E-CC4E-A084-062D3658BEE6}"/>
              </a:ext>
            </a:extLst>
          </p:cNvPr>
          <p:cNvPicPr>
            <a:picLocks noChangeAspect="1"/>
          </p:cNvPicPr>
          <p:nvPr/>
        </p:nvPicPr>
        <p:blipFill rotWithShape="1">
          <a:blip r:embed="rId2">
            <a:alphaModFix amt="17000"/>
            <a:extLst>
              <a:ext uri="{28A0092B-C50C-407E-A947-70E740481C1C}">
                <a14:useLocalDpi xmlns:a14="http://schemas.microsoft.com/office/drawing/2010/main" val="0"/>
              </a:ext>
            </a:extLst>
          </a:blip>
          <a:srcRect t="3778" r="-2" b="10099"/>
          <a:stretch/>
        </p:blipFill>
        <p:spPr>
          <a:xfrm>
            <a:off x="82678" y="0"/>
            <a:ext cx="8023994" cy="685800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Title 1">
            <a:extLst>
              <a:ext uri="{FF2B5EF4-FFF2-40B4-BE49-F238E27FC236}">
                <a16:creationId xmlns:a16="http://schemas.microsoft.com/office/drawing/2014/main" id="{5EAD7DF4-F06E-5A45-A931-860C0CCE6854}"/>
              </a:ext>
            </a:extLst>
          </p:cNvPr>
          <p:cNvSpPr>
            <a:spLocks noGrp="1"/>
          </p:cNvSpPr>
          <p:nvPr>
            <p:ph type="title" idx="4294967295"/>
          </p:nvPr>
        </p:nvSpPr>
        <p:spPr>
          <a:xfrm>
            <a:off x="583474" y="381726"/>
            <a:ext cx="5121275" cy="1325563"/>
          </a:xfrm>
        </p:spPr>
        <p:txBody>
          <a:bodyPr>
            <a:normAutofit/>
          </a:bodyPr>
          <a:lstStyle/>
          <a:p>
            <a:r>
              <a:rPr lang="en-US" dirty="0"/>
              <a:t>SES </a:t>
            </a:r>
            <a:r>
              <a:rPr lang="en-DK" dirty="0"/>
              <a:t>Principles </a:t>
            </a:r>
          </a:p>
        </p:txBody>
      </p:sp>
      <p:sp>
        <p:nvSpPr>
          <p:cNvPr id="3" name="Content Placeholder 2">
            <a:extLst>
              <a:ext uri="{FF2B5EF4-FFF2-40B4-BE49-F238E27FC236}">
                <a16:creationId xmlns:a16="http://schemas.microsoft.com/office/drawing/2014/main" id="{9AEDC560-F524-8D48-97C2-BFB72270FCFD}"/>
              </a:ext>
            </a:extLst>
          </p:cNvPr>
          <p:cNvSpPr>
            <a:spLocks noGrp="1"/>
          </p:cNvSpPr>
          <p:nvPr>
            <p:ph idx="4294967295"/>
          </p:nvPr>
        </p:nvSpPr>
        <p:spPr>
          <a:xfrm>
            <a:off x="718017" y="2017616"/>
            <a:ext cx="5092700" cy="2640131"/>
          </a:xfrm>
        </p:spPr>
        <p:txBody>
          <a:bodyPr>
            <a:normAutofit/>
          </a:bodyPr>
          <a:lstStyle/>
          <a:p>
            <a:r>
              <a:rPr lang="en-DK" dirty="0"/>
              <a:t>Human Rights</a:t>
            </a:r>
          </a:p>
          <a:p>
            <a:r>
              <a:rPr lang="en-DK" dirty="0"/>
              <a:t>Gender Equality and Women empowerment</a:t>
            </a:r>
          </a:p>
          <a:p>
            <a:r>
              <a:rPr lang="en-GB" dirty="0"/>
              <a:t>S</a:t>
            </a:r>
            <a:r>
              <a:rPr lang="en-DK" dirty="0"/>
              <a:t>ustainability and Resilience</a:t>
            </a:r>
          </a:p>
          <a:p>
            <a:r>
              <a:rPr lang="en-DK" dirty="0"/>
              <a:t>A</a:t>
            </a:r>
            <a:r>
              <a:rPr lang="en-GB" dirty="0"/>
              <a:t>c</a:t>
            </a:r>
            <a:r>
              <a:rPr lang="en-DK" dirty="0"/>
              <a:t>countability</a:t>
            </a:r>
          </a:p>
          <a:p>
            <a:pPr marL="0" indent="0">
              <a:buNone/>
            </a:pPr>
            <a:endParaRPr lang="en-DK" dirty="0"/>
          </a:p>
        </p:txBody>
      </p:sp>
      <p:pic>
        <p:nvPicPr>
          <p:cNvPr id="6" name="Picture 5">
            <a:extLst>
              <a:ext uri="{FF2B5EF4-FFF2-40B4-BE49-F238E27FC236}">
                <a16:creationId xmlns:a16="http://schemas.microsoft.com/office/drawing/2014/main" id="{6208A8D2-52F0-C04E-82F8-7A1070192AA1}"/>
              </a:ext>
            </a:extLst>
          </p:cNvPr>
          <p:cNvPicPr>
            <a:picLocks noChangeAspect="1"/>
          </p:cNvPicPr>
          <p:nvPr/>
        </p:nvPicPr>
        <p:blipFill rotWithShape="1">
          <a:blip r:embed="rId3"/>
          <a:srcRect t="5810" b="20070"/>
          <a:stretch/>
        </p:blipFill>
        <p:spPr>
          <a:xfrm>
            <a:off x="8239224" y="513808"/>
            <a:ext cx="3713077" cy="357421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 name="TextBox 4">
            <a:extLst>
              <a:ext uri="{FF2B5EF4-FFF2-40B4-BE49-F238E27FC236}">
                <a16:creationId xmlns:a16="http://schemas.microsoft.com/office/drawing/2014/main" id="{BE187C49-2CC1-9B47-B575-CF2A71A1F3FE}"/>
              </a:ext>
            </a:extLst>
          </p:cNvPr>
          <p:cNvSpPr txBox="1"/>
          <p:nvPr/>
        </p:nvSpPr>
        <p:spPr>
          <a:xfrm>
            <a:off x="540217" y="4989753"/>
            <a:ext cx="2724150" cy="1077218"/>
          </a:xfrm>
          <a:prstGeom prst="rect">
            <a:avLst/>
          </a:prstGeom>
          <a:noFill/>
        </p:spPr>
        <p:txBody>
          <a:bodyPr wrap="square" rtlCol="0">
            <a:spAutoFit/>
          </a:bodyPr>
          <a:lstStyle/>
          <a:p>
            <a:pPr algn="ctr">
              <a:spcAft>
                <a:spcPts val="600"/>
              </a:spcAft>
            </a:pPr>
            <a:r>
              <a:rPr lang="en-DK" sz="3200" b="1" dirty="0"/>
              <a:t>Maximise benefits</a:t>
            </a:r>
          </a:p>
        </p:txBody>
      </p:sp>
      <p:sp>
        <p:nvSpPr>
          <p:cNvPr id="14" name="TextBox 13">
            <a:extLst>
              <a:ext uri="{FF2B5EF4-FFF2-40B4-BE49-F238E27FC236}">
                <a16:creationId xmlns:a16="http://schemas.microsoft.com/office/drawing/2014/main" id="{11F22676-1FE7-9847-9C7F-7810085A0447}"/>
              </a:ext>
            </a:extLst>
          </p:cNvPr>
          <p:cNvSpPr txBox="1"/>
          <p:nvPr/>
        </p:nvSpPr>
        <p:spPr>
          <a:xfrm>
            <a:off x="3144111" y="5045404"/>
            <a:ext cx="3350961" cy="1077218"/>
          </a:xfrm>
          <a:prstGeom prst="rect">
            <a:avLst/>
          </a:prstGeom>
          <a:noFill/>
        </p:spPr>
        <p:txBody>
          <a:bodyPr wrap="square" rtlCol="0">
            <a:spAutoFit/>
          </a:bodyPr>
          <a:lstStyle/>
          <a:p>
            <a:pPr algn="ctr">
              <a:spcAft>
                <a:spcPts val="600"/>
              </a:spcAft>
            </a:pPr>
            <a:r>
              <a:rPr lang="en-DK" sz="3200" b="1" dirty="0"/>
              <a:t>Avoid &amp; Minimize E&amp;S Impacts</a:t>
            </a:r>
          </a:p>
        </p:txBody>
      </p:sp>
      <p:sp>
        <p:nvSpPr>
          <p:cNvPr id="7" name="TextBox 6">
            <a:extLst>
              <a:ext uri="{FF2B5EF4-FFF2-40B4-BE49-F238E27FC236}">
                <a16:creationId xmlns:a16="http://schemas.microsoft.com/office/drawing/2014/main" id="{2D92BB40-15E8-B54E-A4BF-F9CF5F9EA2BB}"/>
              </a:ext>
            </a:extLst>
          </p:cNvPr>
          <p:cNvSpPr txBox="1"/>
          <p:nvPr/>
        </p:nvSpPr>
        <p:spPr>
          <a:xfrm>
            <a:off x="8155507" y="4467066"/>
            <a:ext cx="3796794" cy="1446550"/>
          </a:xfrm>
          <a:prstGeom prst="rect">
            <a:avLst/>
          </a:prstGeom>
          <a:noFill/>
        </p:spPr>
        <p:txBody>
          <a:bodyPr wrap="square" rtlCol="0">
            <a:spAutoFit/>
          </a:bodyPr>
          <a:lstStyle/>
          <a:p>
            <a:pPr algn="ctr">
              <a:spcAft>
                <a:spcPts val="600"/>
              </a:spcAft>
            </a:pPr>
            <a:r>
              <a:rPr lang="en-DK" sz="4400" b="1" dirty="0">
                <a:ln w="6600">
                  <a:solidFill>
                    <a:schemeClr val="accent2"/>
                  </a:solidFill>
                  <a:prstDash val="solid"/>
                </a:ln>
                <a:solidFill>
                  <a:schemeClr val="accent2"/>
                </a:solidFill>
                <a:effectLst>
                  <a:outerShdw dist="38100" dir="2700000" algn="tl" rotWithShape="0">
                    <a:schemeClr val="accent2"/>
                  </a:outerShdw>
                </a:effectLst>
                <a:cs typeface="Aparajita" panose="02020603050405020304" pitchFamily="18" charset="0"/>
              </a:rPr>
              <a:t>LEAVE NO ONE BEHIND</a:t>
            </a:r>
          </a:p>
        </p:txBody>
      </p:sp>
      <p:sp>
        <p:nvSpPr>
          <p:cNvPr id="8" name="Speech Bubble: Rectangle with Corners Rounded 7">
            <a:extLst>
              <a:ext uri="{FF2B5EF4-FFF2-40B4-BE49-F238E27FC236}">
                <a16:creationId xmlns:a16="http://schemas.microsoft.com/office/drawing/2014/main" id="{0A3F7C8E-0761-49CE-8286-3BA739654A52}"/>
              </a:ext>
            </a:extLst>
          </p:cNvPr>
          <p:cNvSpPr/>
          <p:nvPr/>
        </p:nvSpPr>
        <p:spPr>
          <a:xfrm>
            <a:off x="4053686" y="769936"/>
            <a:ext cx="3350961" cy="132556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Aligned with UN Cooperation Framework programming principles. </a:t>
            </a:r>
            <a:r>
              <a:rPr lang="en-US" dirty="0"/>
              <a:t>the UN Cooperation Framework s</a:t>
            </a:r>
          </a:p>
        </p:txBody>
      </p:sp>
    </p:spTree>
    <p:extLst>
      <p:ext uri="{BB962C8B-B14F-4D97-AF65-F5344CB8AC3E}">
        <p14:creationId xmlns:p14="http://schemas.microsoft.com/office/powerpoint/2010/main" val="13484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7"/>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1399218" y="1604802"/>
            <a:ext cx="1639888" cy="1438275"/>
          </a:xfrm>
          <a:prstGeom prst="rect">
            <a:avLst/>
          </a:prstGeom>
          <a:ln>
            <a:noFill/>
            <a:miter lim="800000"/>
            <a:headEnd/>
            <a:tailEnd/>
          </a:ln>
        </p:spPr>
      </p:pic>
      <p:pic>
        <p:nvPicPr>
          <p:cNvPr id="8" name="Content Placeholder 46"/>
          <p:cNvPicPr>
            <a:picLocks noGrp="1" noChangeAspect="1"/>
          </p:cNvPicPr>
          <p:nvPr>
            <p:ph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8785811" y="4256847"/>
            <a:ext cx="1651000" cy="1439862"/>
          </a:xfrm>
          <a:prstGeom prst="rect">
            <a:avLst/>
          </a:prstGeom>
          <a:ln>
            <a:noFill/>
            <a:miter lim="800000"/>
            <a:headEnd/>
            <a:tailEnd/>
          </a:ln>
        </p:spPr>
      </p:pic>
      <p:pic>
        <p:nvPicPr>
          <p:cNvPr id="9" name="Content Placeholder 48"/>
          <p:cNvPicPr>
            <a:picLocks noGrp="1" noChangeAspect="1"/>
          </p:cNvPicPr>
          <p:nvPr>
            <p:ph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3664124" y="1581268"/>
            <a:ext cx="1758950" cy="1449387"/>
          </a:xfrm>
          <a:prstGeom prst="rect">
            <a:avLst/>
          </a:prstGeom>
          <a:ln>
            <a:noFill/>
            <a:miter lim="800000"/>
            <a:headEnd/>
            <a:tailEnd/>
          </a:ln>
        </p:spPr>
      </p:pic>
      <p:pic>
        <p:nvPicPr>
          <p:cNvPr id="10" name="Content Placeholder 49"/>
          <p:cNvPicPr>
            <a:picLocks noGrp="1" noChangeAspect="1"/>
          </p:cNvPicPr>
          <p:nvPr>
            <p:ph sz="quarter" idx="4294967295"/>
          </p:nvPr>
        </p:nvPicPr>
        <p:blipFill>
          <a:blip r:embed="rId6" cstate="screen">
            <a:extLst>
              <a:ext uri="{28A0092B-C50C-407E-A947-70E740481C1C}">
                <a14:useLocalDpi xmlns:a14="http://schemas.microsoft.com/office/drawing/2010/main"/>
              </a:ext>
            </a:extLst>
          </a:blip>
          <a:srcRect/>
          <a:stretch>
            <a:fillRect/>
          </a:stretch>
        </p:blipFill>
        <p:spPr>
          <a:xfrm>
            <a:off x="8731934" y="1580087"/>
            <a:ext cx="1655762" cy="1462087"/>
          </a:xfrm>
          <a:prstGeom prst="rect">
            <a:avLst/>
          </a:prstGeom>
          <a:ln>
            <a:noFill/>
            <a:miter lim="800000"/>
            <a:headEnd/>
            <a:tailEnd/>
          </a:ln>
        </p:spPr>
      </p:pic>
      <p:pic>
        <p:nvPicPr>
          <p:cNvPr id="11" name="Content Placeholder 45"/>
          <p:cNvPicPr>
            <a:picLocks noGrp="1" noChangeAspect="1"/>
          </p:cNvPicPr>
          <p:nvPr>
            <p:ph sz="quarter" idx="4294967295"/>
          </p:nvPr>
        </p:nvPicPr>
        <p:blipFill>
          <a:blip r:embed="rId7" cstate="screen">
            <a:extLst>
              <a:ext uri="{28A0092B-C50C-407E-A947-70E740481C1C}">
                <a14:useLocalDpi xmlns:a14="http://schemas.microsoft.com/office/drawing/2010/main"/>
              </a:ext>
            </a:extLst>
          </a:blip>
          <a:srcRect/>
          <a:stretch>
            <a:fillRect/>
          </a:stretch>
        </p:blipFill>
        <p:spPr>
          <a:xfrm>
            <a:off x="1369056" y="4314205"/>
            <a:ext cx="1670050" cy="1439863"/>
          </a:xfrm>
          <a:prstGeom prst="rect">
            <a:avLst/>
          </a:prstGeom>
          <a:ln>
            <a:noFill/>
            <a:miter lim="800000"/>
            <a:headEnd/>
            <a:tailEnd/>
          </a:ln>
        </p:spPr>
      </p:pic>
      <p:pic>
        <p:nvPicPr>
          <p:cNvPr id="12" name="Content Placeholder 41"/>
          <p:cNvPicPr>
            <a:picLocks noGrp="1" noChangeAspect="1"/>
          </p:cNvPicPr>
          <p:nvPr>
            <p:ph sz="quarter" idx="4294967295"/>
          </p:nvPr>
        </p:nvPicPr>
        <p:blipFill>
          <a:blip r:embed="rId8" cstate="screen">
            <a:extLst>
              <a:ext uri="{28A0092B-C50C-407E-A947-70E740481C1C}">
                <a14:useLocalDpi xmlns:a14="http://schemas.microsoft.com/office/drawing/2010/main"/>
              </a:ext>
            </a:extLst>
          </a:blip>
          <a:srcRect/>
          <a:stretch>
            <a:fillRect/>
          </a:stretch>
        </p:blipFill>
        <p:spPr>
          <a:xfrm>
            <a:off x="6237287" y="4256847"/>
            <a:ext cx="1658938" cy="1439863"/>
          </a:xfrm>
          <a:prstGeom prst="rect">
            <a:avLst/>
          </a:prstGeom>
          <a:ln>
            <a:noFill/>
            <a:miter lim="800000"/>
            <a:headEnd/>
            <a:tailEnd/>
          </a:ln>
        </p:spPr>
      </p:pic>
      <p:pic>
        <p:nvPicPr>
          <p:cNvPr id="13" name="Content Placeholder 44"/>
          <p:cNvPicPr>
            <a:picLocks noGrp="1" noChangeAspect="1"/>
          </p:cNvPicPr>
          <p:nvPr>
            <p:ph sz="quarter" idx="4294967295"/>
          </p:nvPr>
        </p:nvPicPr>
        <p:blipFill>
          <a:blip r:embed="rId9" cstate="screen">
            <a:extLst>
              <a:ext uri="{28A0092B-C50C-407E-A947-70E740481C1C}">
                <a14:useLocalDpi xmlns:a14="http://schemas.microsoft.com/office/drawing/2010/main"/>
              </a:ext>
            </a:extLst>
          </a:blip>
          <a:srcRect/>
          <a:stretch>
            <a:fillRect/>
          </a:stretch>
        </p:blipFill>
        <p:spPr>
          <a:xfrm>
            <a:off x="3729147" y="4256847"/>
            <a:ext cx="1671637" cy="1439863"/>
          </a:xfrm>
          <a:prstGeom prst="rect">
            <a:avLst/>
          </a:prstGeom>
          <a:ln>
            <a:noFill/>
            <a:miter lim="800000"/>
            <a:headEnd/>
            <a:tailEnd/>
          </a:ln>
        </p:spPr>
      </p:pic>
      <p:pic>
        <p:nvPicPr>
          <p:cNvPr id="14" name="Content Placeholder 42"/>
          <p:cNvPicPr>
            <a:picLocks noGrp="1" noChangeAspect="1"/>
          </p:cNvPicPr>
          <p:nvPr>
            <p:ph sz="quarter" idx="4294967295"/>
          </p:nvPr>
        </p:nvPicPr>
        <p:blipFill>
          <a:blip r:embed="rId10" cstate="screen">
            <a:extLst>
              <a:ext uri="{28A0092B-C50C-407E-A947-70E740481C1C}">
                <a14:useLocalDpi xmlns:a14="http://schemas.microsoft.com/office/drawing/2010/main"/>
              </a:ext>
            </a:extLst>
          </a:blip>
          <a:srcRect/>
          <a:stretch>
            <a:fillRect/>
          </a:stretch>
        </p:blipFill>
        <p:spPr>
          <a:xfrm>
            <a:off x="6141128" y="1596165"/>
            <a:ext cx="1681162" cy="1439863"/>
          </a:xfrm>
          <a:prstGeom prst="rect">
            <a:avLst/>
          </a:prstGeom>
          <a:ln>
            <a:noFill/>
            <a:miter lim="800000"/>
            <a:headEnd/>
            <a:tailEnd/>
          </a:ln>
        </p:spPr>
      </p:pic>
      <p:sp>
        <p:nvSpPr>
          <p:cNvPr id="16" name="Rectangle 19"/>
          <p:cNvSpPr>
            <a:spLocks noChangeArrowheads="1"/>
          </p:cNvSpPr>
          <p:nvPr/>
        </p:nvSpPr>
        <p:spPr bwMode="auto">
          <a:xfrm>
            <a:off x="1440494" y="2999160"/>
            <a:ext cx="21352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11"/>
              </a:buBlip>
              <a:defRPr sz="2400">
                <a:solidFill>
                  <a:schemeClr val="tx1"/>
                </a:solidFill>
                <a:latin typeface="Arial" charset="0"/>
                <a:cs typeface="Times New Roman" pitchFamily="18" charset="0"/>
              </a:defRPr>
            </a:lvl1pPr>
            <a:lvl2pPr marL="742950" indent="-285750">
              <a:spcBef>
                <a:spcPct val="20000"/>
              </a:spcBef>
              <a:buBlip>
                <a:blip r:embed="rId11"/>
              </a:buBlip>
              <a:defRPr sz="2400">
                <a:solidFill>
                  <a:schemeClr val="tx1"/>
                </a:solidFill>
                <a:latin typeface="Arial" charset="0"/>
                <a:cs typeface="Times New Roman" pitchFamily="18" charset="0"/>
              </a:defRPr>
            </a:lvl2pPr>
            <a:lvl3pPr marL="1143000" indent="-228600">
              <a:spcBef>
                <a:spcPct val="20000"/>
              </a:spcBef>
              <a:buBlip>
                <a:blip r:embed="rId11"/>
              </a:buBlip>
              <a:defRPr sz="2400">
                <a:solidFill>
                  <a:schemeClr val="tx1"/>
                </a:solidFill>
                <a:latin typeface="Arial" charset="0"/>
                <a:cs typeface="Times New Roman" pitchFamily="18" charset="0"/>
              </a:defRPr>
            </a:lvl3pPr>
            <a:lvl4pPr marL="1600200" indent="-228600">
              <a:spcBef>
                <a:spcPct val="20000"/>
              </a:spcBef>
              <a:buBlip>
                <a:blip r:embed="rId11"/>
              </a:buBlip>
              <a:defRPr sz="2000">
                <a:solidFill>
                  <a:schemeClr val="tx1"/>
                </a:solidFill>
                <a:latin typeface="Arial" charset="0"/>
                <a:cs typeface="Times New Roman" pitchFamily="18" charset="0"/>
              </a:defRPr>
            </a:lvl4pPr>
            <a:lvl5pPr marL="2057400" indent="-228600">
              <a:spcBef>
                <a:spcPct val="20000"/>
              </a:spcBef>
              <a:buBlip>
                <a:blip r:embed="rId11"/>
              </a:buBlip>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Blip>
                <a:blip r:embed="rId11"/>
              </a:buBlip>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Blip>
                <a:blip r:embed="rId11"/>
              </a:buBlip>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Blip>
                <a:blip r:embed="rId11"/>
              </a:buBlip>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Blip>
                <a:blip r:embed="rId11"/>
              </a:buBlip>
              <a:defRPr sz="2000">
                <a:solidFill>
                  <a:schemeClr val="tx1"/>
                </a:solidFill>
                <a:latin typeface="Arial" charset="0"/>
                <a:cs typeface="Times New Roman" pitchFamily="18" charset="0"/>
              </a:defRPr>
            </a:lvl9pPr>
          </a:lstStyle>
          <a:p>
            <a:pPr eaLnBrk="1" hangingPunct="1">
              <a:spcBef>
                <a:spcPct val="0"/>
              </a:spcBef>
              <a:buFontTx/>
              <a:buNone/>
            </a:pPr>
            <a:r>
              <a:rPr lang="en-GB" altLang="en-US" sz="1600" b="1" dirty="0">
                <a:solidFill>
                  <a:srgbClr val="0E081A"/>
                </a:solidFill>
              </a:rPr>
              <a:t> </a:t>
            </a:r>
          </a:p>
        </p:txBody>
      </p:sp>
      <p:sp>
        <p:nvSpPr>
          <p:cNvPr id="2" name="Rectangle 1">
            <a:extLst>
              <a:ext uri="{FF2B5EF4-FFF2-40B4-BE49-F238E27FC236}">
                <a16:creationId xmlns:a16="http://schemas.microsoft.com/office/drawing/2014/main" id="{32B83BF6-4804-A149-B5F3-50094E4AF8DB}"/>
              </a:ext>
            </a:extLst>
          </p:cNvPr>
          <p:cNvSpPr/>
          <p:nvPr/>
        </p:nvSpPr>
        <p:spPr>
          <a:xfrm>
            <a:off x="1330957" y="3056518"/>
            <a:ext cx="2028194" cy="1200329"/>
          </a:xfrm>
          <a:prstGeom prst="rect">
            <a:avLst/>
          </a:prstGeom>
        </p:spPr>
        <p:txBody>
          <a:bodyPr wrap="square">
            <a:spAutoFit/>
          </a:bodyPr>
          <a:lstStyle/>
          <a:p>
            <a:r>
              <a:rPr lang="en-US" dirty="0"/>
              <a:t>Biodiversity Conservation &amp; Sustainable NR  Management</a:t>
            </a:r>
            <a:endParaRPr lang="en-DK" dirty="0"/>
          </a:p>
        </p:txBody>
      </p:sp>
      <p:sp>
        <p:nvSpPr>
          <p:cNvPr id="4" name="Title 3">
            <a:extLst>
              <a:ext uri="{FF2B5EF4-FFF2-40B4-BE49-F238E27FC236}">
                <a16:creationId xmlns:a16="http://schemas.microsoft.com/office/drawing/2014/main" id="{7C942DDD-2ED2-C04D-894B-4CD5EA886D23}"/>
              </a:ext>
            </a:extLst>
          </p:cNvPr>
          <p:cNvSpPr>
            <a:spLocks noGrp="1"/>
          </p:cNvSpPr>
          <p:nvPr>
            <p:ph type="title"/>
          </p:nvPr>
        </p:nvSpPr>
        <p:spPr>
          <a:xfrm>
            <a:off x="838200" y="268869"/>
            <a:ext cx="10515600" cy="1325563"/>
          </a:xfrm>
        </p:spPr>
        <p:txBody>
          <a:bodyPr/>
          <a:lstStyle/>
          <a:p>
            <a:r>
              <a:rPr lang="en-US" dirty="0"/>
              <a:t>SES </a:t>
            </a:r>
            <a:r>
              <a:rPr lang="en-DK" dirty="0"/>
              <a:t>Project Level Standards</a:t>
            </a:r>
          </a:p>
        </p:txBody>
      </p:sp>
      <p:sp>
        <p:nvSpPr>
          <p:cNvPr id="7" name="Rectangle 6">
            <a:extLst>
              <a:ext uri="{FF2B5EF4-FFF2-40B4-BE49-F238E27FC236}">
                <a16:creationId xmlns:a16="http://schemas.microsoft.com/office/drawing/2014/main" id="{7F33F8C4-EA27-6741-B3F4-87234D401499}"/>
              </a:ext>
            </a:extLst>
          </p:cNvPr>
          <p:cNvSpPr/>
          <p:nvPr/>
        </p:nvSpPr>
        <p:spPr>
          <a:xfrm>
            <a:off x="3457576" y="3150955"/>
            <a:ext cx="1765299" cy="646331"/>
          </a:xfrm>
          <a:prstGeom prst="rect">
            <a:avLst/>
          </a:prstGeom>
        </p:spPr>
        <p:txBody>
          <a:bodyPr wrap="square">
            <a:spAutoFit/>
          </a:bodyPr>
          <a:lstStyle/>
          <a:p>
            <a:r>
              <a:rPr lang="en-US" dirty="0"/>
              <a:t>Climate Change &amp; Disaster Risks</a:t>
            </a:r>
            <a:endParaRPr lang="en-DK" dirty="0"/>
          </a:p>
        </p:txBody>
      </p:sp>
      <p:sp>
        <p:nvSpPr>
          <p:cNvPr id="27" name="Rectangle 26">
            <a:extLst>
              <a:ext uri="{FF2B5EF4-FFF2-40B4-BE49-F238E27FC236}">
                <a16:creationId xmlns:a16="http://schemas.microsoft.com/office/drawing/2014/main" id="{1F92000C-DCE2-B849-91BF-1F62AB2E3428}"/>
              </a:ext>
            </a:extLst>
          </p:cNvPr>
          <p:cNvSpPr/>
          <p:nvPr/>
        </p:nvSpPr>
        <p:spPr>
          <a:xfrm>
            <a:off x="6042871" y="3204983"/>
            <a:ext cx="2028193" cy="646331"/>
          </a:xfrm>
          <a:prstGeom prst="rect">
            <a:avLst/>
          </a:prstGeom>
        </p:spPr>
        <p:txBody>
          <a:bodyPr wrap="square">
            <a:spAutoFit/>
          </a:bodyPr>
          <a:lstStyle/>
          <a:p>
            <a:r>
              <a:rPr lang="en-US" dirty="0"/>
              <a:t>Community Health, Safety &amp; Security</a:t>
            </a:r>
            <a:endParaRPr lang="en-DK" dirty="0"/>
          </a:p>
        </p:txBody>
      </p:sp>
      <p:sp>
        <p:nvSpPr>
          <p:cNvPr id="28" name="Rectangle 27">
            <a:extLst>
              <a:ext uri="{FF2B5EF4-FFF2-40B4-BE49-F238E27FC236}">
                <a16:creationId xmlns:a16="http://schemas.microsoft.com/office/drawing/2014/main" id="{14833C9D-56A5-9047-B2C3-86D287AB5A70}"/>
              </a:ext>
            </a:extLst>
          </p:cNvPr>
          <p:cNvSpPr/>
          <p:nvPr/>
        </p:nvSpPr>
        <p:spPr>
          <a:xfrm>
            <a:off x="8614325" y="3204983"/>
            <a:ext cx="1773371" cy="369332"/>
          </a:xfrm>
          <a:prstGeom prst="rect">
            <a:avLst/>
          </a:prstGeom>
        </p:spPr>
        <p:txBody>
          <a:bodyPr wrap="none">
            <a:spAutoFit/>
          </a:bodyPr>
          <a:lstStyle/>
          <a:p>
            <a:r>
              <a:rPr lang="en-US" dirty="0"/>
              <a:t>Cultural Heritage</a:t>
            </a:r>
            <a:endParaRPr lang="en-DK" dirty="0"/>
          </a:p>
        </p:txBody>
      </p:sp>
      <p:sp>
        <p:nvSpPr>
          <p:cNvPr id="29" name="Rectangle 28">
            <a:extLst>
              <a:ext uri="{FF2B5EF4-FFF2-40B4-BE49-F238E27FC236}">
                <a16:creationId xmlns:a16="http://schemas.microsoft.com/office/drawing/2014/main" id="{AA0F3D86-15C4-B545-94F0-47DC99F6E06A}"/>
              </a:ext>
            </a:extLst>
          </p:cNvPr>
          <p:cNvSpPr/>
          <p:nvPr/>
        </p:nvSpPr>
        <p:spPr>
          <a:xfrm>
            <a:off x="1321615" y="5811426"/>
            <a:ext cx="1783877" cy="646331"/>
          </a:xfrm>
          <a:prstGeom prst="rect">
            <a:avLst/>
          </a:prstGeom>
        </p:spPr>
        <p:txBody>
          <a:bodyPr wrap="square">
            <a:spAutoFit/>
          </a:bodyPr>
          <a:lstStyle/>
          <a:p>
            <a:r>
              <a:rPr lang="en-US" dirty="0"/>
              <a:t>Displacement &amp; Resettlement</a:t>
            </a:r>
            <a:endParaRPr lang="en-DK" dirty="0"/>
          </a:p>
        </p:txBody>
      </p:sp>
      <p:sp>
        <p:nvSpPr>
          <p:cNvPr id="30" name="Rectangle 29">
            <a:extLst>
              <a:ext uri="{FF2B5EF4-FFF2-40B4-BE49-F238E27FC236}">
                <a16:creationId xmlns:a16="http://schemas.microsoft.com/office/drawing/2014/main" id="{191F12C3-A5F1-D947-9809-8182CA7097E8}"/>
              </a:ext>
            </a:extLst>
          </p:cNvPr>
          <p:cNvSpPr/>
          <p:nvPr/>
        </p:nvSpPr>
        <p:spPr>
          <a:xfrm>
            <a:off x="3673670" y="5896880"/>
            <a:ext cx="2000741" cy="369332"/>
          </a:xfrm>
          <a:prstGeom prst="rect">
            <a:avLst/>
          </a:prstGeom>
        </p:spPr>
        <p:txBody>
          <a:bodyPr wrap="none">
            <a:spAutoFit/>
          </a:bodyPr>
          <a:lstStyle/>
          <a:p>
            <a:r>
              <a:rPr lang="en-US" dirty="0"/>
              <a:t>Indigenous Peoples</a:t>
            </a:r>
            <a:endParaRPr lang="en-DK" dirty="0"/>
          </a:p>
        </p:txBody>
      </p:sp>
      <p:sp>
        <p:nvSpPr>
          <p:cNvPr id="31" name="Rectangle 30">
            <a:extLst>
              <a:ext uri="{FF2B5EF4-FFF2-40B4-BE49-F238E27FC236}">
                <a16:creationId xmlns:a16="http://schemas.microsoft.com/office/drawing/2014/main" id="{725CC6D6-299A-B64C-A4E2-72132DBDFD16}"/>
              </a:ext>
            </a:extLst>
          </p:cNvPr>
          <p:cNvSpPr/>
          <p:nvPr/>
        </p:nvSpPr>
        <p:spPr>
          <a:xfrm>
            <a:off x="6096000" y="5811426"/>
            <a:ext cx="1975064" cy="646331"/>
          </a:xfrm>
          <a:prstGeom prst="rect">
            <a:avLst/>
          </a:prstGeom>
        </p:spPr>
        <p:txBody>
          <a:bodyPr wrap="square">
            <a:spAutoFit/>
          </a:bodyPr>
          <a:lstStyle/>
          <a:p>
            <a:r>
              <a:rPr lang="en-US" dirty="0" err="1"/>
              <a:t>Labour</a:t>
            </a:r>
            <a:r>
              <a:rPr lang="en-US" dirty="0"/>
              <a:t> &amp; Working Conditions</a:t>
            </a:r>
            <a:endParaRPr lang="en-DK" dirty="0"/>
          </a:p>
        </p:txBody>
      </p:sp>
      <p:sp>
        <p:nvSpPr>
          <p:cNvPr id="32" name="Rectangle 31">
            <a:extLst>
              <a:ext uri="{FF2B5EF4-FFF2-40B4-BE49-F238E27FC236}">
                <a16:creationId xmlns:a16="http://schemas.microsoft.com/office/drawing/2014/main" id="{BB762F99-9265-354B-B944-27E073EABEE5}"/>
              </a:ext>
            </a:extLst>
          </p:cNvPr>
          <p:cNvSpPr/>
          <p:nvPr/>
        </p:nvSpPr>
        <p:spPr>
          <a:xfrm>
            <a:off x="8785811" y="5711053"/>
            <a:ext cx="2084574" cy="923330"/>
          </a:xfrm>
          <a:prstGeom prst="rect">
            <a:avLst/>
          </a:prstGeom>
        </p:spPr>
        <p:txBody>
          <a:bodyPr wrap="square">
            <a:spAutoFit/>
          </a:bodyPr>
          <a:lstStyle/>
          <a:p>
            <a:r>
              <a:rPr lang="en-US" dirty="0"/>
              <a:t>Pollution Prevention &amp; Resource Efficiency</a:t>
            </a:r>
            <a:endParaRPr lang="en-DK" dirty="0"/>
          </a:p>
        </p:txBody>
      </p:sp>
      <p:sp>
        <p:nvSpPr>
          <p:cNvPr id="33" name="Oval 32">
            <a:extLst>
              <a:ext uri="{FF2B5EF4-FFF2-40B4-BE49-F238E27FC236}">
                <a16:creationId xmlns:a16="http://schemas.microsoft.com/office/drawing/2014/main" id="{36855C01-1713-2949-9DAF-499245FA823D}"/>
              </a:ext>
            </a:extLst>
          </p:cNvPr>
          <p:cNvSpPr/>
          <p:nvPr/>
        </p:nvSpPr>
        <p:spPr>
          <a:xfrm>
            <a:off x="1033762" y="1402188"/>
            <a:ext cx="696812" cy="7385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1</a:t>
            </a:r>
          </a:p>
        </p:txBody>
      </p:sp>
      <p:sp>
        <p:nvSpPr>
          <p:cNvPr id="34" name="Oval 33">
            <a:extLst>
              <a:ext uri="{FF2B5EF4-FFF2-40B4-BE49-F238E27FC236}">
                <a16:creationId xmlns:a16="http://schemas.microsoft.com/office/drawing/2014/main" id="{89BD0A41-C808-6D42-B397-3C970935636C}"/>
              </a:ext>
            </a:extLst>
          </p:cNvPr>
          <p:cNvSpPr/>
          <p:nvPr/>
        </p:nvSpPr>
        <p:spPr>
          <a:xfrm>
            <a:off x="3244225" y="1365352"/>
            <a:ext cx="699810" cy="714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2</a:t>
            </a:r>
          </a:p>
        </p:txBody>
      </p:sp>
      <p:sp>
        <p:nvSpPr>
          <p:cNvPr id="35" name="Oval 34">
            <a:extLst>
              <a:ext uri="{FF2B5EF4-FFF2-40B4-BE49-F238E27FC236}">
                <a16:creationId xmlns:a16="http://schemas.microsoft.com/office/drawing/2014/main" id="{BA868C10-F7B6-4748-96B7-789D20FCFEA9}"/>
              </a:ext>
            </a:extLst>
          </p:cNvPr>
          <p:cNvSpPr/>
          <p:nvPr/>
        </p:nvSpPr>
        <p:spPr>
          <a:xfrm>
            <a:off x="5703402" y="1363518"/>
            <a:ext cx="699810" cy="714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3</a:t>
            </a:r>
          </a:p>
        </p:txBody>
      </p:sp>
      <p:sp>
        <p:nvSpPr>
          <p:cNvPr id="36" name="Oval 35">
            <a:extLst>
              <a:ext uri="{FF2B5EF4-FFF2-40B4-BE49-F238E27FC236}">
                <a16:creationId xmlns:a16="http://schemas.microsoft.com/office/drawing/2014/main" id="{DA63AF57-BE63-BA4B-B350-225E519BF86B}"/>
              </a:ext>
            </a:extLst>
          </p:cNvPr>
          <p:cNvSpPr/>
          <p:nvPr/>
        </p:nvSpPr>
        <p:spPr>
          <a:xfrm>
            <a:off x="8260016" y="1419107"/>
            <a:ext cx="624318" cy="6312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4</a:t>
            </a:r>
          </a:p>
        </p:txBody>
      </p:sp>
      <p:sp>
        <p:nvSpPr>
          <p:cNvPr id="37" name="Oval 36">
            <a:extLst>
              <a:ext uri="{FF2B5EF4-FFF2-40B4-BE49-F238E27FC236}">
                <a16:creationId xmlns:a16="http://schemas.microsoft.com/office/drawing/2014/main" id="{7F11A010-D9D6-274B-8DCE-3FE5273344E1}"/>
              </a:ext>
            </a:extLst>
          </p:cNvPr>
          <p:cNvSpPr/>
          <p:nvPr/>
        </p:nvSpPr>
        <p:spPr>
          <a:xfrm>
            <a:off x="871348" y="4163285"/>
            <a:ext cx="624318" cy="6312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5</a:t>
            </a:r>
          </a:p>
        </p:txBody>
      </p:sp>
      <p:sp>
        <p:nvSpPr>
          <p:cNvPr id="38" name="Oval 37">
            <a:extLst>
              <a:ext uri="{FF2B5EF4-FFF2-40B4-BE49-F238E27FC236}">
                <a16:creationId xmlns:a16="http://schemas.microsoft.com/office/drawing/2014/main" id="{6D5205CB-36FF-324B-8118-C78ECA38B1D1}"/>
              </a:ext>
            </a:extLst>
          </p:cNvPr>
          <p:cNvSpPr/>
          <p:nvPr/>
        </p:nvSpPr>
        <p:spPr>
          <a:xfrm>
            <a:off x="3317374" y="4097636"/>
            <a:ext cx="624318" cy="6312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6</a:t>
            </a:r>
          </a:p>
        </p:txBody>
      </p:sp>
      <p:sp>
        <p:nvSpPr>
          <p:cNvPr id="39" name="Oval 38">
            <a:extLst>
              <a:ext uri="{FF2B5EF4-FFF2-40B4-BE49-F238E27FC236}">
                <a16:creationId xmlns:a16="http://schemas.microsoft.com/office/drawing/2014/main" id="{DB468964-D109-384B-B321-4FB7EF47553F}"/>
              </a:ext>
            </a:extLst>
          </p:cNvPr>
          <p:cNvSpPr/>
          <p:nvPr/>
        </p:nvSpPr>
        <p:spPr>
          <a:xfrm>
            <a:off x="5836642" y="4097636"/>
            <a:ext cx="624318" cy="6312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7</a:t>
            </a:r>
          </a:p>
        </p:txBody>
      </p:sp>
      <p:sp>
        <p:nvSpPr>
          <p:cNvPr id="40" name="Oval 39">
            <a:extLst>
              <a:ext uri="{FF2B5EF4-FFF2-40B4-BE49-F238E27FC236}">
                <a16:creationId xmlns:a16="http://schemas.microsoft.com/office/drawing/2014/main" id="{19A9085D-9034-D147-81E5-26A3AA7E8C0F}"/>
              </a:ext>
            </a:extLst>
          </p:cNvPr>
          <p:cNvSpPr/>
          <p:nvPr/>
        </p:nvSpPr>
        <p:spPr>
          <a:xfrm>
            <a:off x="8436990" y="4123332"/>
            <a:ext cx="624318" cy="6312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b="1" dirty="0"/>
              <a:t>8</a:t>
            </a:r>
          </a:p>
        </p:txBody>
      </p:sp>
    </p:spTree>
    <p:extLst>
      <p:ext uri="{BB962C8B-B14F-4D97-AF65-F5344CB8AC3E}">
        <p14:creationId xmlns:p14="http://schemas.microsoft.com/office/powerpoint/2010/main" val="4043976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A9B14753ECD3409663DC34371A88BA" ma:contentTypeVersion="1" ma:contentTypeDescription="Create a new document." ma:contentTypeScope="" ma:versionID="889989848960796845d4d587ca518025">
  <xsd:schema xmlns:xsd="http://www.w3.org/2001/XMLSchema" xmlns:xs="http://www.w3.org/2001/XMLSchema" xmlns:p="http://schemas.microsoft.com/office/2006/metadata/properties" xmlns:ns2="7dc329d3-ec0f-4724-80ce-81d3b60953f2" xmlns:ns3="05e84800-ff9a-43bb-bb7e-6161dfe90000" targetNamespace="http://schemas.microsoft.com/office/2006/metadata/properties" ma:root="true" ma:fieldsID="f9d3bcca380c215c7d38af6095c0b664" ns2:_="" ns3:_="">
    <xsd:import namespace="7dc329d3-ec0f-4724-80ce-81d3b60953f2"/>
    <xsd:import namespace="05e84800-ff9a-43bb-bb7e-6161dfe90000"/>
    <xsd:element name="properties">
      <xsd:complexType>
        <xsd:sequence>
          <xsd:element name="documentManagement">
            <xsd:complexType>
              <xsd:all>
                <xsd:element ref="ns2:Languag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329d3-ec0f-4724-80ce-81d3b60953f2" elementFormDefault="qualified">
    <xsd:import namespace="http://schemas.microsoft.com/office/2006/documentManagement/types"/>
    <xsd:import namespace="http://schemas.microsoft.com/office/infopath/2007/PartnerControls"/>
    <xsd:element name="Language" ma:index="8" nillable="true" ma:displayName="Language" ma:default="English" ma:format="Dropdown" ma:internalName="Language">
      <xsd:simpleType>
        <xsd:restriction base="dms:Choice">
          <xsd:enumeration value="English"/>
          <xsd:enumeration value="French"/>
          <xsd:enumeration value="Spanish"/>
          <xsd:enumeration value="Arabic"/>
        </xsd:restriction>
      </xsd:simpleType>
    </xsd:element>
  </xsd:schema>
  <xsd:schema xmlns:xsd="http://www.w3.org/2001/XMLSchema" xmlns:xs="http://www.w3.org/2001/XMLSchema" xmlns:dms="http://schemas.microsoft.com/office/2006/documentManagement/types" xmlns:pc="http://schemas.microsoft.com/office/infopath/2007/PartnerControls" targetNamespace="05e84800-ff9a-43bb-bb7e-6161dfe9000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7dc329d3-ec0f-4724-80ce-81d3b60953f2">English</Language>
  </documentManagement>
</p:properties>
</file>

<file path=customXml/itemProps1.xml><?xml version="1.0" encoding="utf-8"?>
<ds:datastoreItem xmlns:ds="http://schemas.openxmlformats.org/officeDocument/2006/customXml" ds:itemID="{D2C58B9A-12EF-46BB-9CBD-F64EE6E5871E}"/>
</file>

<file path=customXml/itemProps2.xml><?xml version="1.0" encoding="utf-8"?>
<ds:datastoreItem xmlns:ds="http://schemas.openxmlformats.org/officeDocument/2006/customXml" ds:itemID="{5148A0AF-617C-4691-ADDC-F14FC5FA324B}"/>
</file>

<file path=customXml/itemProps3.xml><?xml version="1.0" encoding="utf-8"?>
<ds:datastoreItem xmlns:ds="http://schemas.openxmlformats.org/officeDocument/2006/customXml" ds:itemID="{867B4962-6619-4968-8F13-5129A11D58CC}"/>
</file>

<file path=customXml/itemProps4.xml><?xml version="1.0" encoding="utf-8"?>
<ds:datastoreItem xmlns:ds="http://schemas.openxmlformats.org/officeDocument/2006/customXml" ds:itemID="{C8E9F35B-934F-4157-9F4A-F2EE8CED0D45}"/>
</file>

<file path=docProps/app.xml><?xml version="1.0" encoding="utf-8"?>
<Properties xmlns="http://schemas.openxmlformats.org/officeDocument/2006/extended-properties" xmlns:vt="http://schemas.openxmlformats.org/officeDocument/2006/docPropsVTypes">
  <TotalTime>846</TotalTime>
  <Words>2000</Words>
  <Application>Microsoft Office PowerPoint</Application>
  <PresentationFormat>Widescreen</PresentationFormat>
  <Paragraphs>200</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Perpetua Titling MT</vt:lpstr>
      <vt:lpstr>Times New Roman</vt:lpstr>
      <vt:lpstr>Verdana</vt:lpstr>
      <vt:lpstr>Office Theme</vt:lpstr>
      <vt:lpstr>PowerPoint Presentation</vt:lpstr>
      <vt:lpstr>PowerPoint Presentation</vt:lpstr>
      <vt:lpstr>PowerPoint Presentation</vt:lpstr>
      <vt:lpstr>UNDP’s Social and Environmental Standards (SES) make a direct difference in the lives of our beneficiaries every day, in areas including:</vt:lpstr>
      <vt:lpstr>PowerPoint Presentation</vt:lpstr>
      <vt:lpstr>TRANSITION  PERIOD</vt:lpstr>
      <vt:lpstr>SES Policy Update - WHAT’S NEW?</vt:lpstr>
      <vt:lpstr>SES Principles </vt:lpstr>
      <vt:lpstr>SES Project Level Standards</vt:lpstr>
      <vt:lpstr>NEW STANDARD ON  LABOUR &amp; WORKING   CONDITIONS</vt:lpstr>
      <vt:lpstr>NEW RISK  CATEGORY:  SUBSTANTIAL</vt:lpstr>
      <vt:lpstr>     Q &amp; A 10 minutes</vt:lpstr>
      <vt:lpstr>PowerPoint Presentation</vt:lpstr>
      <vt:lpstr>SUPPORTING  IMPLEMENTATION/CO’s</vt:lpstr>
      <vt:lpstr>Learning Strategy – A closer look </vt:lpstr>
      <vt:lpstr>Learning Strategy – A closer look </vt:lpstr>
      <vt:lpstr>PowerPoint Presentation</vt:lpstr>
      <vt:lpstr>PowerPoint Presentation</vt:lpstr>
      <vt:lpstr>     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 Policy and Screening Update - ECIS Technical Drop-in Call Presentation (DEC 2020)</dc:title>
  <dc:creator>David Maier</dc:creator>
  <cp:lastModifiedBy>David Maier</cp:lastModifiedBy>
  <cp:revision>8</cp:revision>
  <dcterms:created xsi:type="dcterms:W3CDTF">2020-12-02T10:43:10Z</dcterms:created>
  <dcterms:modified xsi:type="dcterms:W3CDTF">2020-12-03T13:57:26Z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0x01010036A9B14753ECD3409663DC34371A88BA</vt:lpwstr>
  </property>
</Properties>
</file>