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5"/>
  </p:sldMasterIdLst>
  <p:notesMasterIdLst>
    <p:notesMasterId r:id="rId22"/>
  </p:notesMasterIdLst>
  <p:handoutMasterIdLst>
    <p:handoutMasterId r:id="rId23"/>
  </p:handoutMasterIdLst>
  <p:sldIdLst>
    <p:sldId id="308" r:id="rId6"/>
    <p:sldId id="552" r:id="rId7"/>
    <p:sldId id="445" r:id="rId8"/>
    <p:sldId id="538" r:id="rId9"/>
    <p:sldId id="370" r:id="rId10"/>
    <p:sldId id="537" r:id="rId11"/>
    <p:sldId id="541" r:id="rId12"/>
    <p:sldId id="371" r:id="rId13"/>
    <p:sldId id="542" r:id="rId14"/>
    <p:sldId id="546" r:id="rId15"/>
    <p:sldId id="549" r:id="rId16"/>
    <p:sldId id="543" r:id="rId17"/>
    <p:sldId id="544" r:id="rId18"/>
    <p:sldId id="547" r:id="rId19"/>
    <p:sldId id="548" r:id="rId20"/>
    <p:sldId id="55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449" autoAdjust="0"/>
    <p:restoredTop sz="99542" autoAdjust="0"/>
  </p:normalViewPr>
  <p:slideViewPr>
    <p:cSldViewPr snapToGrid="0" snapToObjects="1">
      <p:cViewPr varScale="1">
        <p:scale>
          <a:sx n="72" d="100"/>
          <a:sy n="72" d="100"/>
        </p:scale>
        <p:origin x="17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32" y="-78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CBBD2-8CE5-3B45-98D1-A5802050BC98}" type="doc">
      <dgm:prSet loTypeId="urn:microsoft.com/office/officeart/2005/8/layout/cycle7" loCatId="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1D11FC5-3328-B745-A321-90EFFE6DA042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</a:rPr>
            <a:t>Requests for SRM from affected stakeholders</a:t>
          </a:r>
        </a:p>
      </dgm:t>
    </dgm:pt>
    <dgm:pt modelId="{5124A23B-E93F-294E-AAAD-DE43390617D8}" type="parTrans" cxnId="{C81E8A2A-E7C3-EA47-B9C8-BF4E846F9C94}">
      <dgm:prSet/>
      <dgm:spPr/>
      <dgm:t>
        <a:bodyPr/>
        <a:lstStyle/>
        <a:p>
          <a:endParaRPr lang="en-US"/>
        </a:p>
      </dgm:t>
    </dgm:pt>
    <dgm:pt modelId="{B67A1C98-7458-624B-9B0B-F04ECC80E14B}" type="sibTrans" cxnId="{C81E8A2A-E7C3-EA47-B9C8-BF4E846F9C94}">
      <dgm:prSet/>
      <dgm:spPr/>
      <dgm:t>
        <a:bodyPr/>
        <a:lstStyle/>
        <a:p>
          <a:endParaRPr lang="en-US"/>
        </a:p>
      </dgm:t>
    </dgm:pt>
    <dgm:pt modelId="{B3EB1722-E6CC-2B44-A9A9-4EEC558BA7E4}">
      <dgm:prSet phldrT="[Text]"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</a:rPr>
            <a:t>SRM-HQ in BPPS</a:t>
          </a:r>
        </a:p>
      </dgm:t>
    </dgm:pt>
    <dgm:pt modelId="{EE4FBE59-5815-FA4D-ACF3-14DB925B4D42}" type="parTrans" cxnId="{1DF380AA-F21A-2046-9894-193453242AFB}">
      <dgm:prSet/>
      <dgm:spPr/>
      <dgm:t>
        <a:bodyPr/>
        <a:lstStyle/>
        <a:p>
          <a:endParaRPr lang="en-US"/>
        </a:p>
      </dgm:t>
    </dgm:pt>
    <dgm:pt modelId="{954BF84B-04C9-3C44-B327-4AEE5F2FF298}" type="sibTrans" cxnId="{1DF380AA-F21A-2046-9894-193453242AFB}">
      <dgm:prSet/>
      <dgm:spPr/>
      <dgm:t>
        <a:bodyPr/>
        <a:lstStyle/>
        <a:p>
          <a:endParaRPr lang="en-US"/>
        </a:p>
      </dgm:t>
    </dgm:pt>
    <dgm:pt modelId="{FA1817B6-8B21-4547-89B8-564E3672494B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</a:rPr>
            <a:t>Country Office Focal Point (CFP) for SRM</a:t>
          </a:r>
        </a:p>
      </dgm:t>
    </dgm:pt>
    <dgm:pt modelId="{8241FEB5-63D2-BD47-A6CF-ADF1C83F62FE}" type="parTrans" cxnId="{1D893307-F044-B24B-8844-E031AE289616}">
      <dgm:prSet/>
      <dgm:spPr/>
      <dgm:t>
        <a:bodyPr/>
        <a:lstStyle/>
        <a:p>
          <a:endParaRPr lang="en-US"/>
        </a:p>
      </dgm:t>
    </dgm:pt>
    <dgm:pt modelId="{EB9E27B0-14D0-0F41-A02F-D2F0CD68A27A}" type="sibTrans" cxnId="{1D893307-F044-B24B-8844-E031AE289616}">
      <dgm:prSet/>
      <dgm:spPr/>
      <dgm:t>
        <a:bodyPr/>
        <a:lstStyle/>
        <a:p>
          <a:endParaRPr lang="en-US"/>
        </a:p>
      </dgm:t>
    </dgm:pt>
    <dgm:pt modelId="{15B41190-A05C-D545-875C-4D6AF0FD09C5}" type="pres">
      <dgm:prSet presAssocID="{D8ECBBD2-8CE5-3B45-98D1-A5802050BC98}" presName="Name0" presStyleCnt="0">
        <dgm:presLayoutVars>
          <dgm:dir/>
          <dgm:resizeHandles val="exact"/>
        </dgm:presLayoutVars>
      </dgm:prSet>
      <dgm:spPr/>
    </dgm:pt>
    <dgm:pt modelId="{BC3FE8A9-604E-E747-9E1B-874C896481D3}" type="pres">
      <dgm:prSet presAssocID="{61D11FC5-3328-B745-A321-90EFFE6DA042}" presName="node" presStyleLbl="node1" presStyleIdx="0" presStyleCnt="3" custRadScaleRad="58181">
        <dgm:presLayoutVars>
          <dgm:bulletEnabled val="1"/>
        </dgm:presLayoutVars>
      </dgm:prSet>
      <dgm:spPr/>
    </dgm:pt>
    <dgm:pt modelId="{8F834289-C364-354D-824A-664256688D10}" type="pres">
      <dgm:prSet presAssocID="{B67A1C98-7458-624B-9B0B-F04ECC80E14B}" presName="sibTrans" presStyleLbl="sibTrans2D1" presStyleIdx="0" presStyleCnt="3" custLinFactNeighborX="-5652"/>
      <dgm:spPr>
        <a:prstGeom prst="stripedRightArrow">
          <a:avLst/>
        </a:prstGeom>
      </dgm:spPr>
    </dgm:pt>
    <dgm:pt modelId="{5F50DE8B-FAD9-1645-9C67-E8B03E749D97}" type="pres">
      <dgm:prSet presAssocID="{B67A1C98-7458-624B-9B0B-F04ECC80E14B}" presName="connectorText" presStyleLbl="sibTrans2D1" presStyleIdx="0" presStyleCnt="3"/>
      <dgm:spPr/>
    </dgm:pt>
    <dgm:pt modelId="{A52EAB52-B8B2-454C-B2C2-E1D99E3A4546}" type="pres">
      <dgm:prSet presAssocID="{B3EB1722-E6CC-2B44-A9A9-4EEC558BA7E4}" presName="node" presStyleLbl="node1" presStyleIdx="1" presStyleCnt="3" custRadScaleRad="103787" custRadScaleInc="-1325">
        <dgm:presLayoutVars>
          <dgm:bulletEnabled val="1"/>
        </dgm:presLayoutVars>
      </dgm:prSet>
      <dgm:spPr/>
    </dgm:pt>
    <dgm:pt modelId="{78AF301B-84A0-1149-908D-D8C9DD302A8D}" type="pres">
      <dgm:prSet presAssocID="{954BF84B-04C9-3C44-B327-4AEE5F2FF298}" presName="sibTrans" presStyleLbl="sibTrans2D1" presStyleIdx="1" presStyleCnt="3" custAng="21582174"/>
      <dgm:spPr/>
    </dgm:pt>
    <dgm:pt modelId="{F910B532-9641-6B4B-9F1C-DB5011C34552}" type="pres">
      <dgm:prSet presAssocID="{954BF84B-04C9-3C44-B327-4AEE5F2FF298}" presName="connectorText" presStyleLbl="sibTrans2D1" presStyleIdx="1" presStyleCnt="3"/>
      <dgm:spPr/>
    </dgm:pt>
    <dgm:pt modelId="{9E16C09F-0A40-DF4E-895A-7C2EF19D6DE1}" type="pres">
      <dgm:prSet presAssocID="{FA1817B6-8B21-4547-89B8-564E3672494B}" presName="node" presStyleLbl="node1" presStyleIdx="2" presStyleCnt="3" custRadScaleRad="104404" custRadScaleInc="-1281">
        <dgm:presLayoutVars>
          <dgm:bulletEnabled val="1"/>
        </dgm:presLayoutVars>
      </dgm:prSet>
      <dgm:spPr/>
    </dgm:pt>
    <dgm:pt modelId="{6E1CC32F-A646-8647-823E-1AB56A47FE2C}" type="pres">
      <dgm:prSet presAssocID="{EB9E27B0-14D0-0F41-A02F-D2F0CD68A27A}" presName="sibTrans" presStyleLbl="sibTrans2D1" presStyleIdx="2" presStyleCnt="3" custLinFactNeighborX="4710"/>
      <dgm:spPr/>
    </dgm:pt>
    <dgm:pt modelId="{E4B45A26-1301-5540-B97D-239AA4C56AC5}" type="pres">
      <dgm:prSet presAssocID="{EB9E27B0-14D0-0F41-A02F-D2F0CD68A27A}" presName="connectorText" presStyleLbl="sibTrans2D1" presStyleIdx="2" presStyleCnt="3"/>
      <dgm:spPr/>
    </dgm:pt>
  </dgm:ptLst>
  <dgm:cxnLst>
    <dgm:cxn modelId="{DCE8C8F7-A465-49FE-BA7E-5C61BC84C04C}" type="presOf" srcId="{EB9E27B0-14D0-0F41-A02F-D2F0CD68A27A}" destId="{6E1CC32F-A646-8647-823E-1AB56A47FE2C}" srcOrd="0" destOrd="0" presId="urn:microsoft.com/office/officeart/2005/8/layout/cycle7"/>
    <dgm:cxn modelId="{72D34323-8445-4884-ACC6-3E07DE4D1F9C}" type="presOf" srcId="{61D11FC5-3328-B745-A321-90EFFE6DA042}" destId="{BC3FE8A9-604E-E747-9E1B-874C896481D3}" srcOrd="0" destOrd="0" presId="urn:microsoft.com/office/officeart/2005/8/layout/cycle7"/>
    <dgm:cxn modelId="{C81E8A2A-E7C3-EA47-B9C8-BF4E846F9C94}" srcId="{D8ECBBD2-8CE5-3B45-98D1-A5802050BC98}" destId="{61D11FC5-3328-B745-A321-90EFFE6DA042}" srcOrd="0" destOrd="0" parTransId="{5124A23B-E93F-294E-AAAD-DE43390617D8}" sibTransId="{B67A1C98-7458-624B-9B0B-F04ECC80E14B}"/>
    <dgm:cxn modelId="{1D893307-F044-B24B-8844-E031AE289616}" srcId="{D8ECBBD2-8CE5-3B45-98D1-A5802050BC98}" destId="{FA1817B6-8B21-4547-89B8-564E3672494B}" srcOrd="2" destOrd="0" parTransId="{8241FEB5-63D2-BD47-A6CF-ADF1C83F62FE}" sibTransId="{EB9E27B0-14D0-0F41-A02F-D2F0CD68A27A}"/>
    <dgm:cxn modelId="{1DF380AA-F21A-2046-9894-193453242AFB}" srcId="{D8ECBBD2-8CE5-3B45-98D1-A5802050BC98}" destId="{B3EB1722-E6CC-2B44-A9A9-4EEC558BA7E4}" srcOrd="1" destOrd="0" parTransId="{EE4FBE59-5815-FA4D-ACF3-14DB925B4D42}" sibTransId="{954BF84B-04C9-3C44-B327-4AEE5F2FF298}"/>
    <dgm:cxn modelId="{455B9570-E9EE-4DF7-A928-CE80DCA69BB6}" type="presOf" srcId="{954BF84B-04C9-3C44-B327-4AEE5F2FF298}" destId="{F910B532-9641-6B4B-9F1C-DB5011C34552}" srcOrd="1" destOrd="0" presId="urn:microsoft.com/office/officeart/2005/8/layout/cycle7"/>
    <dgm:cxn modelId="{0275C5D9-02BA-41F7-B542-A804CFDD0157}" type="presOf" srcId="{B3EB1722-E6CC-2B44-A9A9-4EEC558BA7E4}" destId="{A52EAB52-B8B2-454C-B2C2-E1D99E3A4546}" srcOrd="0" destOrd="0" presId="urn:microsoft.com/office/officeart/2005/8/layout/cycle7"/>
    <dgm:cxn modelId="{5B95DEFB-EE9A-45B1-BDE2-18E3A35488C9}" type="presOf" srcId="{FA1817B6-8B21-4547-89B8-564E3672494B}" destId="{9E16C09F-0A40-DF4E-895A-7C2EF19D6DE1}" srcOrd="0" destOrd="0" presId="urn:microsoft.com/office/officeart/2005/8/layout/cycle7"/>
    <dgm:cxn modelId="{36479AB0-9744-41CE-B1B9-AB0991D7CF26}" type="presOf" srcId="{954BF84B-04C9-3C44-B327-4AEE5F2FF298}" destId="{78AF301B-84A0-1149-908D-D8C9DD302A8D}" srcOrd="0" destOrd="0" presId="urn:microsoft.com/office/officeart/2005/8/layout/cycle7"/>
    <dgm:cxn modelId="{801B42D6-417E-4A1B-AD73-8E08F6F6EE16}" type="presOf" srcId="{B67A1C98-7458-624B-9B0B-F04ECC80E14B}" destId="{8F834289-C364-354D-824A-664256688D10}" srcOrd="0" destOrd="0" presId="urn:microsoft.com/office/officeart/2005/8/layout/cycle7"/>
    <dgm:cxn modelId="{455FFF15-4849-4D10-95DC-1B41AAD32416}" type="presOf" srcId="{D8ECBBD2-8CE5-3B45-98D1-A5802050BC98}" destId="{15B41190-A05C-D545-875C-4D6AF0FD09C5}" srcOrd="0" destOrd="0" presId="urn:microsoft.com/office/officeart/2005/8/layout/cycle7"/>
    <dgm:cxn modelId="{EB95A8E8-760E-48A2-A617-803FC23E38D5}" type="presOf" srcId="{B67A1C98-7458-624B-9B0B-F04ECC80E14B}" destId="{5F50DE8B-FAD9-1645-9C67-E8B03E749D97}" srcOrd="1" destOrd="0" presId="urn:microsoft.com/office/officeart/2005/8/layout/cycle7"/>
    <dgm:cxn modelId="{C64563D1-32E8-4418-A0AF-800D5EAD3675}" type="presOf" srcId="{EB9E27B0-14D0-0F41-A02F-D2F0CD68A27A}" destId="{E4B45A26-1301-5540-B97D-239AA4C56AC5}" srcOrd="1" destOrd="0" presId="urn:microsoft.com/office/officeart/2005/8/layout/cycle7"/>
    <dgm:cxn modelId="{804687AF-7D9B-4A04-A73E-E89DB77B0D79}" type="presParOf" srcId="{15B41190-A05C-D545-875C-4D6AF0FD09C5}" destId="{BC3FE8A9-604E-E747-9E1B-874C896481D3}" srcOrd="0" destOrd="0" presId="urn:microsoft.com/office/officeart/2005/8/layout/cycle7"/>
    <dgm:cxn modelId="{47BBF3F9-3B19-4511-91B2-CBD268F4E009}" type="presParOf" srcId="{15B41190-A05C-D545-875C-4D6AF0FD09C5}" destId="{8F834289-C364-354D-824A-664256688D10}" srcOrd="1" destOrd="0" presId="urn:microsoft.com/office/officeart/2005/8/layout/cycle7"/>
    <dgm:cxn modelId="{C8B8FDE5-DCC4-4D4F-80B1-189666A61209}" type="presParOf" srcId="{8F834289-C364-354D-824A-664256688D10}" destId="{5F50DE8B-FAD9-1645-9C67-E8B03E749D97}" srcOrd="0" destOrd="0" presId="urn:microsoft.com/office/officeart/2005/8/layout/cycle7"/>
    <dgm:cxn modelId="{50EDD52A-6571-4A03-9EED-2B1965BE48C3}" type="presParOf" srcId="{15B41190-A05C-D545-875C-4D6AF0FD09C5}" destId="{A52EAB52-B8B2-454C-B2C2-E1D99E3A4546}" srcOrd="2" destOrd="0" presId="urn:microsoft.com/office/officeart/2005/8/layout/cycle7"/>
    <dgm:cxn modelId="{78B04B9D-0299-4159-B169-103631E064AF}" type="presParOf" srcId="{15B41190-A05C-D545-875C-4D6AF0FD09C5}" destId="{78AF301B-84A0-1149-908D-D8C9DD302A8D}" srcOrd="3" destOrd="0" presId="urn:microsoft.com/office/officeart/2005/8/layout/cycle7"/>
    <dgm:cxn modelId="{64678330-60AD-47AE-99E4-943EBF9B10C7}" type="presParOf" srcId="{78AF301B-84A0-1149-908D-D8C9DD302A8D}" destId="{F910B532-9641-6B4B-9F1C-DB5011C34552}" srcOrd="0" destOrd="0" presId="urn:microsoft.com/office/officeart/2005/8/layout/cycle7"/>
    <dgm:cxn modelId="{866A3E6F-106C-4A1D-A920-2E235D25BC6B}" type="presParOf" srcId="{15B41190-A05C-D545-875C-4D6AF0FD09C5}" destId="{9E16C09F-0A40-DF4E-895A-7C2EF19D6DE1}" srcOrd="4" destOrd="0" presId="urn:microsoft.com/office/officeart/2005/8/layout/cycle7"/>
    <dgm:cxn modelId="{38F958A9-21BE-4CFC-9153-0458AFD64E8E}" type="presParOf" srcId="{15B41190-A05C-D545-875C-4D6AF0FD09C5}" destId="{6E1CC32F-A646-8647-823E-1AB56A47FE2C}" srcOrd="5" destOrd="0" presId="urn:microsoft.com/office/officeart/2005/8/layout/cycle7"/>
    <dgm:cxn modelId="{ED2391E3-C2B1-413D-86A1-4E00C763FD43}" type="presParOf" srcId="{6E1CC32F-A646-8647-823E-1AB56A47FE2C}" destId="{E4B45A26-1301-5540-B97D-239AA4C56AC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FE8A9-604E-E747-9E1B-874C896481D3}">
      <dsp:nvSpPr>
        <dsp:cNvPr id="0" name=""/>
        <dsp:cNvSpPr/>
      </dsp:nvSpPr>
      <dsp:spPr>
        <a:xfrm>
          <a:off x="2919693" y="903181"/>
          <a:ext cx="2262960" cy="1131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</a:rPr>
            <a:t>Requests for SRM from affected stakeholders</a:t>
          </a:r>
        </a:p>
      </dsp:txBody>
      <dsp:txXfrm>
        <a:off x="2952833" y="936321"/>
        <a:ext cx="2196680" cy="1065200"/>
      </dsp:txXfrm>
    </dsp:sp>
    <dsp:sp modelId="{8F834289-C364-354D-824A-664256688D10}">
      <dsp:nvSpPr>
        <dsp:cNvPr id="0" name=""/>
        <dsp:cNvSpPr/>
      </dsp:nvSpPr>
      <dsp:spPr>
        <a:xfrm rot="3004197">
          <a:off x="4332502" y="2438231"/>
          <a:ext cx="1250165" cy="396018"/>
        </a:xfrm>
        <a:prstGeom prst="stripedRightArrow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451307" y="2517435"/>
        <a:ext cx="1012555" cy="237610"/>
      </dsp:txXfrm>
    </dsp:sp>
    <dsp:sp modelId="{A52EAB52-B8B2-454C-B2C2-E1D99E3A4546}">
      <dsp:nvSpPr>
        <dsp:cNvPr id="0" name=""/>
        <dsp:cNvSpPr/>
      </dsp:nvSpPr>
      <dsp:spPr>
        <a:xfrm>
          <a:off x="4873836" y="3237819"/>
          <a:ext cx="2262960" cy="1131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264109"/>
                <a:satOff val="-5842"/>
                <a:lumOff val="14712"/>
                <a:alphaOff val="0"/>
              </a:schemeClr>
            </a:gs>
            <a:gs pos="100000">
              <a:schemeClr val="accent2">
                <a:shade val="80000"/>
                <a:hueOff val="264109"/>
                <a:satOff val="-5842"/>
                <a:lumOff val="14712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shade val="80000"/>
                <a:hueOff val="264109"/>
                <a:satOff val="-5842"/>
                <a:lumOff val="14712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</a:rPr>
            <a:t>SRM-HQ in BPPS</a:t>
          </a:r>
        </a:p>
      </dsp:txBody>
      <dsp:txXfrm>
        <a:off x="4906976" y="3270959"/>
        <a:ext cx="2196680" cy="1065200"/>
      </dsp:txXfrm>
    </dsp:sp>
    <dsp:sp modelId="{78AF301B-84A0-1149-908D-D8C9DD302A8D}">
      <dsp:nvSpPr>
        <dsp:cNvPr id="0" name=""/>
        <dsp:cNvSpPr/>
      </dsp:nvSpPr>
      <dsp:spPr>
        <a:xfrm rot="10782174">
          <a:off x="3435640" y="3605550"/>
          <a:ext cx="1250165" cy="39601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264177"/>
                <a:satOff val="-5645"/>
                <a:lumOff val="13446"/>
                <a:alphaOff val="0"/>
              </a:schemeClr>
            </a:gs>
            <a:gs pos="100000">
              <a:schemeClr val="accent2">
                <a:shade val="90000"/>
                <a:hueOff val="264177"/>
                <a:satOff val="-5645"/>
                <a:lumOff val="13446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shade val="90000"/>
                <a:hueOff val="264177"/>
                <a:satOff val="-5645"/>
                <a:lumOff val="13446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554445" y="3684754"/>
        <a:ext cx="1012555" cy="237610"/>
      </dsp:txXfrm>
    </dsp:sp>
    <dsp:sp modelId="{9E16C09F-0A40-DF4E-895A-7C2EF19D6DE1}">
      <dsp:nvSpPr>
        <dsp:cNvPr id="0" name=""/>
        <dsp:cNvSpPr/>
      </dsp:nvSpPr>
      <dsp:spPr>
        <a:xfrm>
          <a:off x="984649" y="3237819"/>
          <a:ext cx="2262960" cy="1131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528218"/>
                <a:satOff val="-11684"/>
                <a:lumOff val="29425"/>
                <a:alphaOff val="0"/>
              </a:schemeClr>
            </a:gs>
            <a:gs pos="100000">
              <a:schemeClr val="accent2">
                <a:shade val="80000"/>
                <a:hueOff val="528218"/>
                <a:satOff val="-11684"/>
                <a:lumOff val="29425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shade val="80000"/>
                <a:hueOff val="528218"/>
                <a:satOff val="-11684"/>
                <a:lumOff val="29425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</a:rPr>
            <a:t>Country Office Focal Point (CFP) for SRM</a:t>
          </a:r>
        </a:p>
      </dsp:txBody>
      <dsp:txXfrm>
        <a:off x="1017789" y="3270959"/>
        <a:ext cx="2196680" cy="1065200"/>
      </dsp:txXfrm>
    </dsp:sp>
    <dsp:sp modelId="{6E1CC32F-A646-8647-823E-1AB56A47FE2C}">
      <dsp:nvSpPr>
        <dsp:cNvPr id="0" name=""/>
        <dsp:cNvSpPr/>
      </dsp:nvSpPr>
      <dsp:spPr>
        <a:xfrm rot="18579200">
          <a:off x="2517451" y="2438231"/>
          <a:ext cx="1250165" cy="39601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528354"/>
                <a:satOff val="-11291"/>
                <a:lumOff val="26892"/>
                <a:alphaOff val="0"/>
              </a:schemeClr>
            </a:gs>
            <a:gs pos="100000">
              <a:schemeClr val="accent2">
                <a:shade val="90000"/>
                <a:hueOff val="528354"/>
                <a:satOff val="-11291"/>
                <a:lumOff val="26892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shade val="90000"/>
                <a:hueOff val="528354"/>
                <a:satOff val="-11291"/>
                <a:lumOff val="26892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636256" y="2517435"/>
        <a:ext cx="1012555" cy="237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A6D1C28-4761-41AC-BACB-B35D150F32A8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6FB1E53-D16B-4571-9278-9A7D70E1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22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57AF13B-26FD-49E8-B407-302815D79276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C6B57D9-CC1A-4DC3-8E0B-E793A0CD9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8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57D9-CC1A-4DC3-8E0B-E793A0CD99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5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57D9-CC1A-4DC3-8E0B-E793A0CD99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EC7-025C-3146-B1F3-2A6608AB1B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5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57D9-CC1A-4DC3-8E0B-E793A0CD99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1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57D9-CC1A-4DC3-8E0B-E793A0CD99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4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57D9-CC1A-4DC3-8E0B-E793A0CD99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18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Toolkit</a:t>
            </a:r>
            <a:r>
              <a:rPr lang="en-US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templates for the SESP and additional tools and guidance</a:t>
            </a:r>
          </a:p>
          <a:p>
            <a:pPr lvl="0"/>
            <a:endParaRPr lang="en-US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57D9-CC1A-4DC3-8E0B-E793A0CD99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2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Friday, October 14, 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Friday, October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Friday, October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October 14, 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Friday, October 14, 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Friday, October 14, 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Friday, October 14, 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Friday, October 14, 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Friday, October 14, 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Friday, October 14, 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Friday, October 14, 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891" y="607672"/>
            <a:ext cx="7543800" cy="4432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0274" y="1722438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Friday, October 14,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j-ea"/>
          <a:cs typeface="Calibri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100000"/>
        <a:buFont typeface="Arial"/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1pPr>
      <a:lvl2pPr marL="640080" indent="-256032" algn="l" defTabSz="914400" rtl="0" eaLnBrk="1" latinLnBrk="0" hangingPunct="1">
        <a:spcBef>
          <a:spcPct val="20000"/>
        </a:spcBef>
        <a:buSzPct val="100000"/>
        <a:buFont typeface="Arial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2pPr>
      <a:lvl3pPr marL="1005840" indent="-256032" algn="l" defTabSz="914400" rtl="0" eaLnBrk="1" latinLnBrk="0" hangingPunct="1">
        <a:spcBef>
          <a:spcPct val="20000"/>
        </a:spcBef>
        <a:buSzPct val="100000"/>
        <a:buFont typeface="Arial"/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3pPr>
      <a:lvl4pPr marL="1371600" indent="-256032" algn="l" defTabSz="914400" rtl="0" eaLnBrk="1" latinLnBrk="0" hangingPunct="1">
        <a:spcBef>
          <a:spcPct val="20000"/>
        </a:spcBef>
        <a:buSzPct val="100000"/>
        <a:buFont typeface="Arial"/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4pPr>
      <a:lvl5pPr marL="1645920" indent="-256032" algn="l" defTabSz="914400" rtl="0" eaLnBrk="1" latinLnBrk="0" hangingPunct="1">
        <a:spcBef>
          <a:spcPct val="20000"/>
        </a:spcBef>
        <a:buSzPct val="100000"/>
        <a:buFont typeface="Arial"/>
        <a:buChar char="•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+mn-ea"/>
          <a:cs typeface="Calibri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undp.org/unit/bpps/DI/SES_Toolki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undp.org/secu-srm" TargetMode="External"/><Relationship Id="rId4" Type="http://schemas.openxmlformats.org/officeDocument/2006/relationships/hyperlink" Target="http://www.undp.org/s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oliver.hughes\Desktop\2012 Winners\Zenab for Women in Development (Sudan)\Photos\DSC0139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7" b="8482"/>
          <a:stretch/>
        </p:blipFill>
        <p:spPr bwMode="auto">
          <a:xfrm>
            <a:off x="0" y="-1"/>
            <a:ext cx="9220200" cy="72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781800"/>
          </a:xfrm>
        </p:spPr>
        <p:txBody>
          <a:bodyPr>
            <a:noAutofit/>
          </a:bodyPr>
          <a:lstStyle/>
          <a:p>
            <a:pPr lvl="0" algn="ctr">
              <a:defRPr/>
            </a:pPr>
            <a:br>
              <a:rPr lang="en-US" sz="5400" b="1" dirty="0">
                <a:solidFill>
                  <a:srgbClr val="002060"/>
                </a:solidFill>
              </a:rPr>
            </a:b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948567"/>
            <a:ext cx="7906455" cy="1927575"/>
          </a:xfrm>
          <a:prstGeom prst="rect">
            <a:avLst/>
          </a:prstGeom>
          <a:solidFill>
            <a:schemeClr val="bg1">
              <a:lumMod val="85000"/>
              <a:lumOff val="15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SES/SRM Webinar </a:t>
            </a:r>
            <a:r>
              <a:rPr lang="en-US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Presentation 4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Responding to SRM Requests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GB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91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286" y="850900"/>
            <a:ext cx="8236856" cy="60198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Prior efforts to resolve the concern with Implementing Partner/UNDP project management (considering requester concerns about IP or UNDP project management, and maintaining confidentiality if requester has asked for it)</a:t>
            </a:r>
          </a:p>
          <a:p>
            <a:pPr>
              <a:spcAft>
                <a:spcPts val="600"/>
              </a:spcAft>
            </a:pPr>
            <a:r>
              <a:rPr lang="en-US" dirty="0"/>
              <a:t>Opportunity for relatively straightforward action by the CO (by project or CO management) to address the concern/grievance</a:t>
            </a:r>
          </a:p>
          <a:p>
            <a:pPr>
              <a:spcAft>
                <a:spcPts val="600"/>
              </a:spcAft>
            </a:pPr>
            <a:r>
              <a:rPr lang="en-US" dirty="0"/>
              <a:t>Need for additional consultation with requester, Implementing Partner, UNDP project managers, and/or other stakeholders to understand perceptions and interests; clarify facts and issues; and develop options jointly</a:t>
            </a:r>
          </a:p>
          <a:p>
            <a:pPr lvl="1"/>
            <a:r>
              <a:rPr lang="en-US" dirty="0"/>
              <a:t>In highly complex cases, consider use of external, credible mediator/facilitator</a:t>
            </a:r>
          </a:p>
          <a:p>
            <a:pPr marL="384048" lvl="1" indent="0">
              <a:buNone/>
            </a:pPr>
            <a:endParaRPr lang="en-US" dirty="0"/>
          </a:p>
          <a:p>
            <a:r>
              <a:rPr lang="en-US" dirty="0"/>
              <a:t>CFP and HQ SRM (and Regional Bureau if it chooses an active role) should seek alignment before proposing response to requester</a:t>
            </a:r>
          </a:p>
          <a:p>
            <a:r>
              <a:rPr lang="en-US" dirty="0"/>
              <a:t>Lead for the particular case makes final decision on proposed response, within 15 business days of acknowledging a complete request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19" y="97309"/>
            <a:ext cx="8474823" cy="443271"/>
          </a:xfrm>
        </p:spPr>
        <p:txBody>
          <a:bodyPr/>
          <a:lstStyle/>
          <a:p>
            <a:pPr indent="17463"/>
            <a:r>
              <a:rPr lang="en-US" sz="3200" b="1" dirty="0"/>
              <a:t>Key considerations in developing a response</a:t>
            </a:r>
          </a:p>
        </p:txBody>
      </p:sp>
    </p:spTree>
    <p:extLst>
      <p:ext uri="{BB962C8B-B14F-4D97-AF65-F5344CB8AC3E}">
        <p14:creationId xmlns:p14="http://schemas.microsoft.com/office/powerpoint/2010/main" val="296066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UNDP SRM process flow diagram 8.28.14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8860" r="8070" b="2690"/>
          <a:stretch/>
        </p:blipFill>
        <p:spPr>
          <a:xfrm>
            <a:off x="-19914" y="16043"/>
            <a:ext cx="9163914" cy="6833936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>
          <a:xfrm rot="3019267">
            <a:off x="198120" y="1836420"/>
            <a:ext cx="822960" cy="822960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3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287" y="976767"/>
            <a:ext cx="8236856" cy="53351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Lead communicates proposed response to the requester, with explanation</a:t>
            </a:r>
          </a:p>
          <a:p>
            <a:r>
              <a:rPr lang="en-US" dirty="0"/>
              <a:t>Requester has option to accept proposed response, seek modification or reject</a:t>
            </a:r>
          </a:p>
          <a:p>
            <a:r>
              <a:rPr lang="en-US" dirty="0"/>
              <a:t>If requester accepts proposed response, then proceed; </a:t>
            </a:r>
          </a:p>
          <a:p>
            <a:pPr marL="18288" indent="0">
              <a:buNone/>
            </a:pPr>
            <a:r>
              <a:rPr lang="en-US" dirty="0"/>
              <a:t>	if not then…</a:t>
            </a:r>
          </a:p>
          <a:p>
            <a:r>
              <a:rPr lang="en-US" dirty="0"/>
              <a:t>Lead (in consultation with others involved internally) determines how to handle requests for modification and rejections; should make good faith effort to understand and be responsive to the requester</a:t>
            </a:r>
          </a:p>
          <a:p>
            <a:r>
              <a:rPr lang="en-US" dirty="0"/>
              <a:t>If no agreement with requester on UNDP response can be achieved, SRM lead documents proposed response, dialogue with requester, requester’s reasons for rejection</a:t>
            </a:r>
          </a:p>
          <a:p>
            <a:r>
              <a:rPr lang="en-US" dirty="0"/>
              <a:t>Lead should communicate to requester that UNDP has made a good faith effort to respond, and that the requester is free to pursue other options to address the concerns raised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024" y="299016"/>
            <a:ext cx="9144000" cy="443271"/>
          </a:xfrm>
        </p:spPr>
        <p:txBody>
          <a:bodyPr/>
          <a:lstStyle/>
          <a:p>
            <a:pPr marL="532638" indent="-514350"/>
            <a:r>
              <a:rPr lang="en-US" sz="3000" b="1" dirty="0"/>
              <a:t>4. Seek agreement on the response with the requester</a:t>
            </a:r>
          </a:p>
        </p:txBody>
      </p:sp>
    </p:spTree>
    <p:extLst>
      <p:ext uri="{BB962C8B-B14F-4D97-AF65-F5344CB8AC3E}">
        <p14:creationId xmlns:p14="http://schemas.microsoft.com/office/powerpoint/2010/main" val="36398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287" y="1395867"/>
            <a:ext cx="8236856" cy="46874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 “simple” responses by the Implementing Partner and/or UNDP project management, SRM lead checks to confirm that response has been implemented and requester is satisfied</a:t>
            </a:r>
          </a:p>
          <a:p>
            <a:r>
              <a:rPr lang="en-US" dirty="0"/>
              <a:t>When there is agreement on the need for an initial round of consultation, SRM lead consults with stakeholders to clarify issues, concerns and options, or supports an independent assessment</a:t>
            </a:r>
          </a:p>
          <a:p>
            <a:r>
              <a:rPr lang="en-US" dirty="0"/>
              <a:t>Based on results of consultation/assessment, SRM lead may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Facilitate dialogue and problem solving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Support independent or joint fact finding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Support independent mediation</a:t>
            </a:r>
          </a:p>
          <a:p>
            <a:pPr lvl="1">
              <a:buFont typeface="Wingdings" charset="2"/>
              <a:buChar char="Ø"/>
            </a:pPr>
            <a:r>
              <a:rPr lang="en-US" i="1" dirty="0"/>
              <a:t>If one of these responses is successfully implemented, SRM documents resolution satisfactory to requester and other stakeholders, and closes the case</a:t>
            </a:r>
          </a:p>
          <a:p>
            <a:pPr lvl="1">
              <a:buFont typeface="Wingdings" charset="2"/>
              <a:buChar char="Ø"/>
            </a:pP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19" y="303015"/>
            <a:ext cx="9058809" cy="443271"/>
          </a:xfrm>
        </p:spPr>
        <p:txBody>
          <a:bodyPr/>
          <a:lstStyle/>
          <a:p>
            <a:pPr marL="17463">
              <a:tabLst>
                <a:tab pos="749300" algn="l"/>
              </a:tabLst>
            </a:pPr>
            <a:r>
              <a:rPr lang="en-US" sz="3000" b="1" dirty="0"/>
              <a:t>5.   Implement the agreed response; close if successful</a:t>
            </a:r>
          </a:p>
        </p:txBody>
      </p:sp>
    </p:spTree>
    <p:extLst>
      <p:ext uri="{BB962C8B-B14F-4D97-AF65-F5344CB8AC3E}">
        <p14:creationId xmlns:p14="http://schemas.microsoft.com/office/powerpoint/2010/main" val="36398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287" y="1395867"/>
            <a:ext cx="8236856" cy="431913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If a “simple” response does not fully address the requester’s concerns, then SRM lead needs to clarify why not, and determine what further response might be helpful and feasible</a:t>
            </a:r>
          </a:p>
          <a:p>
            <a:pPr>
              <a:spcAft>
                <a:spcPts val="600"/>
              </a:spcAft>
            </a:pPr>
            <a:r>
              <a:rPr lang="en-US" dirty="0"/>
              <a:t>If consultation/assessment concludes that a collaborative approach is unlikely to succeed, SRM lead may recommend that the requester pursue other (non-SRM) options</a:t>
            </a:r>
          </a:p>
          <a:p>
            <a:r>
              <a:rPr lang="en-US" dirty="0"/>
              <a:t>If a collaborative option (joint fact-finding, dialogue, negotiation) is undertaken but does not succeed, SRM lead may work with stakeholders to overcome obstacles, or try a different type of collaborative approach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20" y="317596"/>
            <a:ext cx="8238966" cy="443271"/>
          </a:xfrm>
        </p:spPr>
        <p:txBody>
          <a:bodyPr/>
          <a:lstStyle/>
          <a:p>
            <a:pPr marL="18288"/>
            <a:r>
              <a:rPr lang="en-US" sz="3200" b="1" dirty="0"/>
              <a:t>6. Review and revise approach if necessary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67854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287" y="1041400"/>
            <a:ext cx="8236856" cy="5511800"/>
          </a:xfrm>
        </p:spPr>
        <p:txBody>
          <a:bodyPr>
            <a:normAutofit fontScale="85000" lnSpcReduction="20000"/>
          </a:bodyPr>
          <a:lstStyle/>
          <a:p>
            <a:pPr marL="18288" indent="0">
              <a:buNone/>
            </a:pPr>
            <a:r>
              <a:rPr lang="en-US" dirty="0"/>
              <a:t>SRM lead should </a:t>
            </a:r>
          </a:p>
          <a:p>
            <a:r>
              <a:rPr lang="en-US" dirty="0"/>
              <a:t>Document case resolution (whether successful or not) in the CMS (automatically shared with other SRM actors)</a:t>
            </a:r>
          </a:p>
          <a:p>
            <a:r>
              <a:rPr lang="en-US" dirty="0"/>
              <a:t>Share summary of process and result with requester, UNDP CO/project management, Implementing Partner, and other stakeholders</a:t>
            </a:r>
          </a:p>
          <a:p>
            <a:pPr lvl="1"/>
            <a:r>
              <a:rPr lang="en-US" dirty="0"/>
              <a:t>Joint decision of UNDP and stakeholders on level of detail to be shared publicly</a:t>
            </a:r>
          </a:p>
          <a:p>
            <a:r>
              <a:rPr lang="en-US" dirty="0"/>
              <a:t>Clarify any conditions under which requester or other stakeholders might seek additional assistance from the SRM on the case, and any ongoing monitoring role for the SRM lead</a:t>
            </a:r>
          </a:p>
          <a:p>
            <a:r>
              <a:rPr lang="en-US" dirty="0"/>
              <a:t>Note lessons learned that may be helpful at the project, </a:t>
            </a:r>
            <a:r>
              <a:rPr lang="en-US" dirty="0" err="1"/>
              <a:t>programme</a:t>
            </a:r>
            <a:r>
              <a:rPr lang="en-US" dirty="0"/>
              <a:t> or national level to prevent or resolve future grievances/disputes</a:t>
            </a:r>
          </a:p>
          <a:p>
            <a:r>
              <a:rPr lang="en-US" dirty="0"/>
              <a:t>When the requester has asked for a referral to another mechanism, provide appropriate assistance and document the referral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20" y="317596"/>
            <a:ext cx="8238966" cy="443271"/>
          </a:xfrm>
        </p:spPr>
        <p:txBody>
          <a:bodyPr/>
          <a:lstStyle/>
          <a:p>
            <a:pPr marL="18288" indent="0"/>
            <a:r>
              <a:rPr lang="en-US" sz="3600" b="1" dirty="0"/>
              <a:t>7.   Close or refer the case</a:t>
            </a:r>
          </a:p>
        </p:txBody>
      </p:sp>
    </p:spTree>
    <p:extLst>
      <p:ext uri="{BB962C8B-B14F-4D97-AF65-F5344CB8AC3E}">
        <p14:creationId xmlns:p14="http://schemas.microsoft.com/office/powerpoint/2010/main" val="243256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1313785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SES Toolkit: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hlinkClick r:id="rId3"/>
              </a:rPr>
              <a:t>intranet.undp.org/unit/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hlinkClick r:id="rId3"/>
              </a:rPr>
              <a:t>bpps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hlinkClick r:id="rId3"/>
              </a:rPr>
              <a:t>/DI/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hlinkClick r:id="rId3"/>
              </a:rPr>
              <a:t>SES_Toolkit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SES Public Website: 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  <a:latin typeface="Calibri" panose="020F0502020204030204" pitchFamily="34" charset="0"/>
                <a:hlinkClick r:id="rId4"/>
              </a:rPr>
              <a:t>www.undp.org/ses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SECU/SRM Public Website: 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  <a:latin typeface="Calibri" panose="020F0502020204030204" pitchFamily="34" charset="0"/>
                <a:hlinkClick r:id="rId5"/>
              </a:rPr>
              <a:t>www.undp.org/secu-srm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 fontAlgn="t">
              <a:buFont typeface="Arial" panose="020B0604020202020204" pitchFamily="34" charset="0"/>
              <a:buChar char="•"/>
            </a:pPr>
            <a:endParaRPr lang="en-CA" sz="2800" dirty="0">
              <a:latin typeface="Calibri" panose="020F050202020403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0" y="316256"/>
            <a:ext cx="9144000" cy="665019"/>
          </a:xfrm>
        </p:spPr>
        <p:txBody>
          <a:bodyPr/>
          <a:lstStyle/>
          <a:p>
            <a:pPr algn="ctr" defTabSz="457200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Learn More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667" y="2926080"/>
            <a:ext cx="6577338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70"/>
    </mc:Choice>
    <mc:Fallback xmlns="">
      <p:transition spd="slow" advTm="425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891" y="1433286"/>
            <a:ext cx="8093823" cy="4717143"/>
          </a:xfrm>
        </p:spPr>
        <p:txBody>
          <a:bodyPr>
            <a:normAutofit/>
          </a:bodyPr>
          <a:lstStyle/>
          <a:p>
            <a:r>
              <a:rPr lang="en-US" sz="3200" dirty="0"/>
              <a:t>Overview of SRM request and response process</a:t>
            </a:r>
          </a:p>
          <a:p>
            <a:pPr marL="274320" lvl="1"/>
            <a:r>
              <a:rPr lang="en-US" sz="3200" dirty="0"/>
              <a:t>Seven steps in the Response Process</a:t>
            </a:r>
          </a:p>
          <a:p>
            <a:pPr marL="640080" lvl="2"/>
            <a:r>
              <a:rPr lang="en-US" sz="2800" dirty="0"/>
              <a:t>Key issues in assessing eligibility, developing and implementing responses </a:t>
            </a:r>
          </a:p>
          <a:p>
            <a:pPr marL="274320" lvl="1"/>
            <a:r>
              <a:rPr lang="en-US" sz="3200" dirty="0"/>
              <a:t>Additional resources and request for your feedback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612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748363"/>
              </p:ext>
            </p:extLst>
          </p:nvPr>
        </p:nvGraphicFramePr>
        <p:xfrm>
          <a:off x="432053" y="304800"/>
          <a:ext cx="8102347" cy="436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63500"/>
            <a:ext cx="9143999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Stakeholder Response Mechanism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60" y="914400"/>
            <a:ext cx="312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Calibri" panose="020F0502020204030204" pitchFamily="34" charset="0"/>
              </a:rPr>
              <a:t>Country-level process for dispute resolution</a:t>
            </a:r>
          </a:p>
          <a:p>
            <a:pPr marL="285750" indent="-285750">
              <a:buFont typeface="Arial"/>
              <a:buChar char="•"/>
            </a:pPr>
            <a:r>
              <a:rPr lang="en-US" sz="1600" b="1" i="1" dirty="0">
                <a:solidFill>
                  <a:srgbClr val="FFFF00"/>
                </a:solidFill>
                <a:latin typeface="Calibri" panose="020F0502020204030204" pitchFamily="34" charset="0"/>
              </a:rPr>
              <a:t>1</a:t>
            </a:r>
            <a:r>
              <a:rPr lang="en-US" sz="1600" b="1" i="1" baseline="30000" dirty="0">
                <a:solidFill>
                  <a:srgbClr val="FFFF00"/>
                </a:solidFill>
                <a:latin typeface="Calibri" panose="020F0502020204030204" pitchFamily="34" charset="0"/>
              </a:rPr>
              <a:t>st</a:t>
            </a:r>
            <a:r>
              <a:rPr lang="en-US" sz="1600" b="1" i="1" dirty="0">
                <a:solidFill>
                  <a:srgbClr val="FFFF00"/>
                </a:solidFill>
                <a:latin typeface="Calibri" panose="020F0502020204030204" pitchFamily="34" charset="0"/>
              </a:rPr>
              <a:t> recourse: National partners’ management and grievance redress mechanisms (GRMs)</a:t>
            </a:r>
          </a:p>
          <a:p>
            <a:pPr marL="285750" indent="-285750">
              <a:buFont typeface="Arial"/>
              <a:buChar char="•"/>
            </a:pPr>
            <a:r>
              <a:rPr lang="en-US" sz="1600" b="1" i="1" dirty="0">
                <a:solidFill>
                  <a:srgbClr val="FFFF00"/>
                </a:solidFill>
                <a:latin typeface="Calibri" panose="020F0502020204030204" pitchFamily="34" charset="0"/>
              </a:rPr>
              <a:t>2</a:t>
            </a:r>
            <a:r>
              <a:rPr lang="en-US" sz="1600" b="1" i="1" baseline="30000" dirty="0">
                <a:solidFill>
                  <a:srgbClr val="FFFF00"/>
                </a:solidFill>
                <a:latin typeface="Calibri" panose="020F0502020204030204" pitchFamily="34" charset="0"/>
              </a:rPr>
              <a:t>nd</a:t>
            </a:r>
            <a:r>
              <a:rPr lang="en-US" sz="1600" b="1" i="1" dirty="0">
                <a:solidFill>
                  <a:srgbClr val="FFFF00"/>
                </a:solidFill>
                <a:latin typeface="Calibri" panose="020F0502020204030204" pitchFamily="34" charset="0"/>
              </a:rPr>
              <a:t>: UNDP program/project management</a:t>
            </a:r>
          </a:p>
          <a:p>
            <a:pPr marL="285750" indent="-285750">
              <a:buFont typeface="Arial"/>
              <a:buChar char="•"/>
            </a:pPr>
            <a:r>
              <a:rPr lang="en-US" sz="1600" b="1" i="1" dirty="0">
                <a:solidFill>
                  <a:srgbClr val="FFFF00"/>
                </a:solidFill>
                <a:latin typeface="Calibri" panose="020F0502020204030204" pitchFamily="34" charset="0"/>
              </a:rPr>
              <a:t>3</a:t>
            </a:r>
            <a:r>
              <a:rPr lang="en-US" sz="1600" b="1" i="1" baseline="30000" dirty="0">
                <a:solidFill>
                  <a:srgbClr val="FFFF00"/>
                </a:solidFill>
                <a:latin typeface="Calibri" panose="020F0502020204030204" pitchFamily="34" charset="0"/>
              </a:rPr>
              <a:t>rd</a:t>
            </a:r>
            <a:r>
              <a:rPr lang="en-US" sz="1600" b="1" i="1" dirty="0">
                <a:solidFill>
                  <a:srgbClr val="FFFF00"/>
                </a:solidFill>
                <a:latin typeface="Calibri" panose="020F0502020204030204" pitchFamily="34" charset="0"/>
              </a:rPr>
              <a:t>: CO SRM managed by CFP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1447800"/>
            <a:ext cx="284981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Calibri" panose="020F0502020204030204" pitchFamily="34" charset="0"/>
              </a:rPr>
              <a:t>Corporate tracking and oversight of requests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i="1" dirty="0">
                <a:solidFill>
                  <a:srgbClr val="FFFF00"/>
                </a:solidFill>
                <a:latin typeface="Calibri" panose="020F0502020204030204" pitchFamily="34" charset="0"/>
              </a:rPr>
              <a:t>option for SRM-HQ involvement if requested/needed</a:t>
            </a:r>
          </a:p>
          <a:p>
            <a:pPr marL="285750" indent="-285750">
              <a:buFont typeface="Arial"/>
              <a:buChar char="•"/>
            </a:pPr>
            <a:r>
              <a:rPr lang="en-US" sz="1600" b="1" i="1" dirty="0">
                <a:solidFill>
                  <a:srgbClr val="FFFF00"/>
                </a:solidFill>
                <a:latin typeface="Calibri" panose="020F0502020204030204" pitchFamily="34" charset="0"/>
              </a:rPr>
              <a:t>SRM-HQ refers compliance issues to SECU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5181600"/>
            <a:ext cx="297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FF00"/>
                </a:solidFill>
                <a:latin typeface="Calibri" panose="020F0502020204030204" pitchFamily="34" charset="0"/>
              </a:rPr>
              <a:t>Regular reporting, case </a:t>
            </a:r>
          </a:p>
          <a:p>
            <a:r>
              <a:rPr lang="en-US" sz="1600" b="1" i="1" dirty="0">
                <a:solidFill>
                  <a:srgbClr val="FFFF00"/>
                </a:solidFill>
                <a:latin typeface="Calibri" panose="020F0502020204030204" pitchFamily="34" charset="0"/>
              </a:rPr>
              <a:t>consultation, joint learning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541793" y="5871864"/>
            <a:ext cx="1981200" cy="8426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Regional Service Center and Regional Bureau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791200"/>
            <a:ext cx="336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Calibri" panose="020F0502020204030204" pitchFamily="34" charset="0"/>
              </a:rPr>
              <a:t>Oversight and support </a:t>
            </a:r>
          </a:p>
          <a:p>
            <a:r>
              <a:rPr lang="en-US" b="1" i="1" dirty="0">
                <a:solidFill>
                  <a:srgbClr val="FFFF00"/>
                </a:solidFill>
                <a:latin typeface="Calibri" panose="020F0502020204030204" pitchFamily="34" charset="0"/>
              </a:rPr>
              <a:t>as needed from Regional Bureau</a:t>
            </a:r>
          </a:p>
        </p:txBody>
      </p:sp>
      <p:grpSp>
        <p:nvGrpSpPr>
          <p:cNvPr id="11" name="Group 10"/>
          <p:cNvGrpSpPr/>
          <p:nvPr/>
        </p:nvGrpSpPr>
        <p:grpSpPr>
          <a:xfrm rot="13468283">
            <a:off x="1915614" y="5273809"/>
            <a:ext cx="1415315" cy="380998"/>
            <a:chOff x="3482305" y="3950031"/>
            <a:chExt cx="1415315" cy="440695"/>
          </a:xfrm>
        </p:grpSpPr>
        <p:sp>
          <p:nvSpPr>
            <p:cNvPr id="12" name="Left-Right Arrow 11"/>
            <p:cNvSpPr/>
            <p:nvPr/>
          </p:nvSpPr>
          <p:spPr>
            <a:xfrm rot="10798966">
              <a:off x="3482305" y="3950031"/>
              <a:ext cx="1415315" cy="440695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Left-Right Arrow 4"/>
            <p:cNvSpPr/>
            <p:nvPr/>
          </p:nvSpPr>
          <p:spPr>
            <a:xfrm rot="21598966">
              <a:off x="3614513" y="4038170"/>
              <a:ext cx="1150898" cy="26441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 rot="19157101">
            <a:off x="5705205" y="5250308"/>
            <a:ext cx="1415315" cy="380998"/>
            <a:chOff x="3482305" y="3950031"/>
            <a:chExt cx="1415315" cy="440695"/>
          </a:xfrm>
        </p:grpSpPr>
        <p:sp>
          <p:nvSpPr>
            <p:cNvPr id="15" name="Left-Right Arrow 14"/>
            <p:cNvSpPr/>
            <p:nvPr/>
          </p:nvSpPr>
          <p:spPr>
            <a:xfrm rot="10798966">
              <a:off x="3482305" y="3950031"/>
              <a:ext cx="1415315" cy="440695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Left-Right Arrow 4"/>
            <p:cNvSpPr/>
            <p:nvPr/>
          </p:nvSpPr>
          <p:spPr>
            <a:xfrm rot="21598966">
              <a:off x="3614513" y="4038170"/>
              <a:ext cx="1150898" cy="26441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54683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287" y="995083"/>
            <a:ext cx="8236856" cy="5151718"/>
          </a:xfrm>
        </p:spPr>
        <p:txBody>
          <a:bodyPr>
            <a:normAutofit fontScale="85000" lnSpcReduction="10000"/>
          </a:bodyPr>
          <a:lstStyle/>
          <a:p>
            <a:pPr marL="532638" indent="-514350">
              <a:buFont typeface="+mj-lt"/>
              <a:buAutoNum type="arabicPeriod"/>
            </a:pPr>
            <a:r>
              <a:rPr lang="en-US" dirty="0"/>
              <a:t>Receive and register the SRM Request</a:t>
            </a:r>
          </a:p>
          <a:p>
            <a:pPr marL="532638" indent="-514350">
              <a:buFont typeface="+mj-lt"/>
              <a:buAutoNum type="arabicPeriod"/>
            </a:pPr>
            <a:r>
              <a:rPr lang="en-US" dirty="0"/>
              <a:t>Acknowledge, assess, and assign responsibility</a:t>
            </a:r>
          </a:p>
          <a:p>
            <a:pPr marL="532638" indent="-514350">
              <a:buFont typeface="+mj-lt"/>
              <a:buAutoNum type="arabicPeriod"/>
            </a:pPr>
            <a:r>
              <a:rPr lang="en-US" dirty="0"/>
              <a:t>Develop and propose a response to the requester</a:t>
            </a:r>
          </a:p>
          <a:p>
            <a:pPr marL="532638" indent="-514350">
              <a:buFont typeface="+mj-lt"/>
              <a:buAutoNum type="arabicPeriod"/>
            </a:pPr>
            <a:r>
              <a:rPr lang="en-US" dirty="0"/>
              <a:t>Seek agreement on the response with the requester</a:t>
            </a:r>
          </a:p>
          <a:p>
            <a:pPr marL="532638" indent="-514350">
              <a:buFont typeface="+mj-lt"/>
              <a:buAutoNum type="arabicPeriod"/>
            </a:pPr>
            <a:r>
              <a:rPr lang="en-US" dirty="0"/>
              <a:t>Implement the agreed response; close if successful</a:t>
            </a:r>
          </a:p>
          <a:p>
            <a:pPr marL="532638" indent="-514350">
              <a:buFont typeface="+mj-lt"/>
              <a:buAutoNum type="arabicPeriod"/>
            </a:pPr>
            <a:r>
              <a:rPr lang="en-US" dirty="0"/>
              <a:t>Review and revise approach if necessary </a:t>
            </a:r>
          </a:p>
          <a:p>
            <a:pPr marL="532638" indent="-514350">
              <a:buFont typeface="+mj-lt"/>
              <a:buAutoNum type="arabicPeriod"/>
            </a:pPr>
            <a:r>
              <a:rPr lang="en-US" dirty="0"/>
              <a:t>Close the case; if SRM has not succeeded in addressing concerns, option to refer requester to other mechanism(s)</a:t>
            </a:r>
          </a:p>
          <a:p>
            <a:endParaRPr lang="en-US" dirty="0"/>
          </a:p>
          <a:p>
            <a:pPr marL="18288" indent="0">
              <a:buNone/>
            </a:pPr>
            <a:r>
              <a:rPr lang="en-US" dirty="0"/>
              <a:t>Guidance  Note (available from UNDP SRM web page): </a:t>
            </a:r>
            <a:r>
              <a:rPr lang="en-US" i="1" dirty="0"/>
              <a:t>UNDP Stakeholder Response Mechanism: Overview and Guidance</a:t>
            </a:r>
          </a:p>
          <a:p>
            <a:r>
              <a:rPr lang="en-US" i="1" dirty="0"/>
              <a:t>Annex A: Step-by-step Guidance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867"/>
          </a:xfrm>
        </p:spPr>
        <p:txBody>
          <a:bodyPr/>
          <a:lstStyle/>
          <a:p>
            <a:pPr algn="ctr"/>
            <a:r>
              <a:rPr lang="en-US" b="1" dirty="0"/>
              <a:t>SRM Response: A 7-Step Process</a:t>
            </a:r>
          </a:p>
        </p:txBody>
      </p:sp>
    </p:spTree>
    <p:extLst>
      <p:ext uri="{BB962C8B-B14F-4D97-AF65-F5344CB8AC3E}">
        <p14:creationId xmlns:p14="http://schemas.microsoft.com/office/powerpoint/2010/main" val="36398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UNDP SRM process flow diagram 8.28.14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8860" r="8070" b="2690"/>
          <a:stretch/>
        </p:blipFill>
        <p:spPr>
          <a:xfrm>
            <a:off x="-19914" y="16043"/>
            <a:ext cx="9163914" cy="68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4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287" y="1106714"/>
            <a:ext cx="8236856" cy="53521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Request can come either to CO or to HQ</a:t>
            </a:r>
          </a:p>
          <a:p>
            <a:r>
              <a:rPr lang="en-US" dirty="0"/>
              <a:t>Expectation that most requests will be filed online through CO or HQ Web page</a:t>
            </a:r>
          </a:p>
          <a:p>
            <a:pPr lvl="1"/>
            <a:r>
              <a:rPr lang="en-US" dirty="0"/>
              <a:t>SRM Web page and form ask requester for specific information </a:t>
            </a:r>
          </a:p>
          <a:p>
            <a:r>
              <a:rPr lang="en-US" dirty="0"/>
              <a:t>Initial requests can be made orally or in writing</a:t>
            </a:r>
          </a:p>
          <a:p>
            <a:pPr lvl="1"/>
            <a:r>
              <a:rPr lang="en-US" dirty="0"/>
              <a:t>Oral requests ultimately need to be submitted in writing by or on behalf of the Requester; UNDP SRM staff may assist </a:t>
            </a:r>
          </a:p>
          <a:p>
            <a:r>
              <a:rPr lang="en-US" dirty="0"/>
              <a:t>Requests submitted online automatically entered into  SRM Case Management System (CMS)</a:t>
            </a:r>
          </a:p>
          <a:p>
            <a:r>
              <a:rPr lang="en-US" dirty="0"/>
              <a:t>Requests submitted in other formats need to be entered into CMS by CFP or HQ SRM staff</a:t>
            </a:r>
          </a:p>
          <a:p>
            <a:r>
              <a:rPr lang="en-US" dirty="0"/>
              <a:t>Once entered into CMS, requests will be automatically forwarded to relevant CFP, HQ SRM staff, and Regional  Bureau Focal point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20" y="0"/>
            <a:ext cx="8816762" cy="726141"/>
          </a:xfrm>
        </p:spPr>
        <p:txBody>
          <a:bodyPr/>
          <a:lstStyle/>
          <a:p>
            <a:r>
              <a:rPr lang="en-US" sz="3600" b="1" dirty="0"/>
              <a:t>1. Receive and register the SRM Request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673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287" y="914401"/>
            <a:ext cx="8236856" cy="572769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Receiver (CFP or HQ SRM) acknowledges receipt within 3 business days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If additional information is needed to assess eligibility, receiver asks requester for that additional information</a:t>
            </a:r>
          </a:p>
          <a:p>
            <a:pPr>
              <a:spcAft>
                <a:spcPts val="600"/>
              </a:spcAft>
            </a:pPr>
            <a:r>
              <a:rPr lang="en-US" dirty="0"/>
              <a:t>Receiver determines SRM eligibility using criteria (next slide), within 5 business days of receipt; may require consultation between HQ SRM and CFP</a:t>
            </a:r>
          </a:p>
          <a:p>
            <a:pPr>
              <a:spcAft>
                <a:spcPts val="600"/>
              </a:spcAft>
            </a:pPr>
            <a:r>
              <a:rPr lang="en-US" dirty="0"/>
              <a:t>Normally CFP will take leadership for the response; exceptions when: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Requester has raised concerns about CO (Region or HQ leads);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Requester has not yet engaged with Implementing Partner and UNDP project management (receiver refers requester to them); or</a:t>
            </a:r>
          </a:p>
          <a:p>
            <a:pPr lvl="1"/>
            <a:r>
              <a:rPr lang="en-US" dirty="0"/>
              <a:t>Compliance issues raised by requester, or by SECU (SRM and SECU staff need to clarify SRM-SECU tracks and discuss sequence with the requester)</a:t>
            </a:r>
          </a:p>
          <a:p>
            <a:pPr marL="53263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20" y="228697"/>
            <a:ext cx="8964680" cy="469804"/>
          </a:xfrm>
        </p:spPr>
        <p:txBody>
          <a:bodyPr/>
          <a:lstStyle/>
          <a:p>
            <a:pPr marL="532638" indent="-514350"/>
            <a:r>
              <a:rPr lang="en-US" sz="3200" b="1" dirty="0"/>
              <a:t>2. Acknowledge, assess, and assign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6398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085850"/>
            <a:ext cx="8810625" cy="5591175"/>
          </a:xfrm>
        </p:spPr>
        <p:txBody>
          <a:bodyPr>
            <a:normAutofit fontScale="92500" lnSpcReduction="10000"/>
          </a:bodyPr>
          <a:lstStyle/>
          <a:p>
            <a:pPr marL="532638" lvl="0" indent="-514350">
              <a:buFont typeface="+mj-lt"/>
              <a:buAutoNum type="arabicPeriod"/>
            </a:pPr>
            <a:r>
              <a:rPr lang="en-US" dirty="0">
                <a:effectLst/>
                <a:latin typeface="Calibri"/>
                <a:cs typeface="Calibri"/>
              </a:rPr>
              <a:t>Relates to a current or proposed UNDP project</a:t>
            </a:r>
          </a:p>
          <a:p>
            <a:pPr lvl="1">
              <a:buFont typeface="Wingdings" charset="2"/>
              <a:buChar char="Ø"/>
            </a:pPr>
            <a:r>
              <a:rPr lang="en-US" sz="2000" dirty="0">
                <a:effectLst/>
              </a:rPr>
              <a:t>For proposed projects: there must be a UNDP Project Concept document and/or draft Project Document</a:t>
            </a:r>
          </a:p>
          <a:p>
            <a:pPr lvl="1">
              <a:buFont typeface="Wingdings" charset="2"/>
              <a:buChar char="Ø"/>
            </a:pPr>
            <a:r>
              <a:rPr lang="en-US" sz="2000" dirty="0">
                <a:effectLst/>
              </a:rPr>
              <a:t>Requester may not know project status; UNDP SRM staff are responsible for clarifying internally to determine eligibility</a:t>
            </a:r>
            <a:endParaRPr lang="en-US" sz="2000" dirty="0">
              <a:effectLst/>
              <a:latin typeface="Calibri"/>
              <a:cs typeface="Calibri"/>
            </a:endParaRPr>
          </a:p>
          <a:p>
            <a:pPr marL="532638" lvl="0" indent="-514350">
              <a:buFont typeface="+mj-lt"/>
              <a:buAutoNum type="arabicPeriod"/>
            </a:pPr>
            <a:r>
              <a:rPr lang="en-US" dirty="0">
                <a:effectLst/>
                <a:latin typeface="Calibri"/>
                <a:cs typeface="Calibri"/>
              </a:rPr>
              <a:t>Explains how the requestors have been experiencing or may experience adverse socio-economic or environmental impacts from the UNDP project </a:t>
            </a:r>
          </a:p>
          <a:p>
            <a:pPr lvl="1">
              <a:buFont typeface="Wingdings" charset="2"/>
              <a:buChar char="Ø"/>
            </a:pPr>
            <a:r>
              <a:rPr lang="en-US" sz="2100" dirty="0">
                <a:effectLst/>
              </a:rPr>
              <a:t>Requester does not have to prove impacts have occurred or that risks are severe, only needs to make it clear why they are concerned</a:t>
            </a:r>
            <a:endParaRPr lang="en-US" sz="2000" dirty="0">
              <a:effectLst/>
              <a:latin typeface="Calibri"/>
              <a:cs typeface="Calibri"/>
            </a:endParaRPr>
          </a:p>
          <a:p>
            <a:pPr marL="532638" indent="-514350">
              <a:buFont typeface="+mj-lt"/>
              <a:buAutoNum type="arabicPeriod"/>
            </a:pPr>
            <a:r>
              <a:rPr lang="en-US" dirty="0">
                <a:effectLst/>
                <a:latin typeface="Calibri"/>
                <a:cs typeface="Calibri"/>
              </a:rPr>
              <a:t>Indicates what steps have already been taken to try to resolve the grievance or dispute, e.g.</a:t>
            </a:r>
          </a:p>
          <a:p>
            <a:pPr lvl="2"/>
            <a:r>
              <a:rPr lang="en-US" sz="1800" dirty="0">
                <a:effectLst/>
                <a:latin typeface="Calibri"/>
                <a:cs typeface="Calibri"/>
              </a:rPr>
              <a:t>Communication with Implementing Partner/use of </a:t>
            </a:r>
            <a:r>
              <a:rPr lang="en-US" sz="1800" dirty="0">
                <a:effectLst/>
              </a:rPr>
              <a:t>its </a:t>
            </a:r>
            <a:r>
              <a:rPr lang="en-US" sz="1800" dirty="0">
                <a:effectLst/>
                <a:latin typeface="Calibri"/>
                <a:cs typeface="Calibri"/>
              </a:rPr>
              <a:t>grievance mechanism</a:t>
            </a:r>
          </a:p>
          <a:p>
            <a:pPr lvl="2"/>
            <a:r>
              <a:rPr lang="en-US" sz="1800" dirty="0">
                <a:effectLst/>
              </a:rPr>
              <a:t>C</a:t>
            </a:r>
            <a:r>
              <a:rPr lang="en-US" sz="1800" dirty="0">
                <a:effectLst/>
                <a:latin typeface="Calibri"/>
                <a:cs typeface="Calibri"/>
              </a:rPr>
              <a:t>ommunication with </a:t>
            </a:r>
            <a:r>
              <a:rPr lang="en-US" sz="1800" dirty="0">
                <a:effectLst/>
              </a:rPr>
              <a:t>UNDP </a:t>
            </a:r>
            <a:r>
              <a:rPr lang="en-US" sz="1800" dirty="0">
                <a:effectLst/>
                <a:latin typeface="Calibri"/>
                <a:cs typeface="Calibri"/>
              </a:rPr>
              <a:t>project developer/manager</a:t>
            </a:r>
          </a:p>
          <a:p>
            <a:pPr lvl="1">
              <a:buFont typeface="Wingdings" charset="2"/>
              <a:buChar char="Ø"/>
            </a:pPr>
            <a:r>
              <a:rPr lang="en-US" sz="2100" dirty="0">
                <a:effectLst/>
              </a:rPr>
              <a:t>Requester may have good reasons for not having raised concerns with Implementing Partner or UNDP project management, but does need to make those reasons clear</a:t>
            </a:r>
            <a:endParaRPr lang="en-US" sz="1800" dirty="0">
              <a:effectLst/>
              <a:latin typeface="Calibri"/>
              <a:cs typeface="Calibri"/>
            </a:endParaRPr>
          </a:p>
          <a:p>
            <a:pPr marL="749808" lvl="2" indent="0">
              <a:buNone/>
            </a:pPr>
            <a:endParaRPr lang="en-US" sz="1800" dirty="0">
              <a:effectLst/>
              <a:latin typeface="Calibri"/>
              <a:cs typeface="Calibri"/>
            </a:endParaRPr>
          </a:p>
          <a:p>
            <a:pPr marL="18288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962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/>
                <a:latin typeface="Calibri"/>
                <a:cs typeface="Calibri"/>
              </a:rPr>
              <a:t>What makes an SRM request eligible?</a:t>
            </a:r>
          </a:p>
        </p:txBody>
      </p:sp>
    </p:spTree>
    <p:extLst>
      <p:ext uri="{BB962C8B-B14F-4D97-AF65-F5344CB8AC3E}">
        <p14:creationId xmlns:p14="http://schemas.microsoft.com/office/powerpoint/2010/main" val="185318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287" y="1143000"/>
            <a:ext cx="8236856" cy="5156200"/>
          </a:xfrm>
        </p:spPr>
        <p:txBody>
          <a:bodyPr>
            <a:normAutofit lnSpcReduction="10000"/>
          </a:bodyPr>
          <a:lstStyle/>
          <a:p>
            <a:pPr marL="18288" indent="0">
              <a:spcAft>
                <a:spcPts val="600"/>
              </a:spcAft>
              <a:buNone/>
            </a:pPr>
            <a:r>
              <a:rPr lang="en-US" b="1" dirty="0"/>
              <a:t>SRM lead has four main response options</a:t>
            </a:r>
            <a:r>
              <a:rPr lang="en-US" dirty="0"/>
              <a:t>: </a:t>
            </a:r>
          </a:p>
          <a:p>
            <a:pPr marL="532638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Indicate that the request is ineligible</a:t>
            </a:r>
            <a:r>
              <a:rPr lang="en-US" dirty="0"/>
              <a:t>, and explain why </a:t>
            </a:r>
          </a:p>
          <a:p>
            <a:pPr marL="532638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Refer</a:t>
            </a:r>
            <a:r>
              <a:rPr lang="en-US" dirty="0"/>
              <a:t> </a:t>
            </a:r>
            <a:r>
              <a:rPr lang="en-US" b="1" dirty="0"/>
              <a:t>the requestor to a more appropriate grievance mechanism, </a:t>
            </a:r>
            <a:r>
              <a:rPr lang="en-US" dirty="0"/>
              <a:t>and explain why </a:t>
            </a:r>
          </a:p>
          <a:p>
            <a:pPr marL="532638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Propose direct action by the Country Office </a:t>
            </a:r>
            <a:r>
              <a:rPr lang="en-US" dirty="0"/>
              <a:t>to resolve the grievance/dispute </a:t>
            </a:r>
          </a:p>
          <a:p>
            <a:pPr marL="532638" indent="-514350">
              <a:buFont typeface="+mj-lt"/>
              <a:buAutoNum type="arabicPeriod"/>
            </a:pPr>
            <a:r>
              <a:rPr lang="en-US" b="1" dirty="0"/>
              <a:t>Propose further consultation by UNDP with the requestor and other stakeholders </a:t>
            </a:r>
            <a:r>
              <a:rPr lang="en-US" dirty="0"/>
              <a:t>to determine jointly the best way to resolve the grievance/ dispute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638" y="290702"/>
            <a:ext cx="8964680" cy="443271"/>
          </a:xfrm>
        </p:spPr>
        <p:txBody>
          <a:bodyPr/>
          <a:lstStyle/>
          <a:p>
            <a:pPr marL="532638" indent="-514350"/>
            <a:r>
              <a:rPr lang="en-US" sz="3200" b="1" dirty="0"/>
              <a:t>3. Develop and propose a response to the requester</a:t>
            </a:r>
          </a:p>
        </p:txBody>
      </p:sp>
    </p:spTree>
    <p:extLst>
      <p:ext uri="{BB962C8B-B14F-4D97-AF65-F5344CB8AC3E}">
        <p14:creationId xmlns:p14="http://schemas.microsoft.com/office/powerpoint/2010/main" val="363981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QS Magdy Briefing_13Aug13 pptx (3)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7dc329d3-ec0f-4724-80ce-81d3b60953f2">English</Language>
    <_dlc_DocId xmlns="05e84800-ff9a-43bb-bb7e-6161dfe90000">KKKATZMDSDUY-131-43</_dlc_DocId>
    <_dlc_DocIdUrl xmlns="05e84800-ff9a-43bb-bb7e-6161dfe90000">
      <Url>https://intranet.undp.org/unit/bpps/DI/SES_Toolkit/_layouts/DocIdRedir.aspx?ID=KKKATZMDSDUY-131-43</Url>
      <Description>KKKATZMDSDUY-131-43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A9B14753ECD3409663DC34371A88BA" ma:contentTypeVersion="1" ma:contentTypeDescription="Create a new document." ma:contentTypeScope="" ma:versionID="889989848960796845d4d587ca518025">
  <xsd:schema xmlns:xsd="http://www.w3.org/2001/XMLSchema" xmlns:xs="http://www.w3.org/2001/XMLSchema" xmlns:p="http://schemas.microsoft.com/office/2006/metadata/properties" xmlns:ns2="7dc329d3-ec0f-4724-80ce-81d3b60953f2" xmlns:ns3="05e84800-ff9a-43bb-bb7e-6161dfe90000" targetNamespace="http://schemas.microsoft.com/office/2006/metadata/properties" ma:root="true" ma:fieldsID="f9d3bcca380c215c7d38af6095c0b664" ns2:_="" ns3:_="">
    <xsd:import namespace="7dc329d3-ec0f-4724-80ce-81d3b60953f2"/>
    <xsd:import namespace="05e84800-ff9a-43bb-bb7e-6161dfe90000"/>
    <xsd:element name="properties">
      <xsd:complexType>
        <xsd:sequence>
          <xsd:element name="documentManagement">
            <xsd:complexType>
              <xsd:all>
                <xsd:element ref="ns2:Languag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329d3-ec0f-4724-80ce-81d3b60953f2" elementFormDefault="qualified">
    <xsd:import namespace="http://schemas.microsoft.com/office/2006/documentManagement/types"/>
    <xsd:import namespace="http://schemas.microsoft.com/office/infopath/2007/PartnerControls"/>
    <xsd:element name="Language" ma:index="8" nillable="true" ma:displayName="Language" ma:default="English" ma:format="Dropdown" ma:internalName="Language">
      <xsd:simpleType>
        <xsd:restriction base="dms:Choice">
          <xsd:enumeration value="English"/>
          <xsd:enumeration value="French"/>
          <xsd:enumeration value="Spanish"/>
          <xsd:enumeration value="Arabi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84800-ff9a-43bb-bb7e-6161dfe90000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FAA94B-E4C2-4969-B442-37D6473A571D}"/>
</file>

<file path=customXml/itemProps2.xml><?xml version="1.0" encoding="utf-8"?>
<ds:datastoreItem xmlns:ds="http://schemas.openxmlformats.org/officeDocument/2006/customXml" ds:itemID="{1AB25D97-4B28-4FA6-BA16-E380DB6EC347}"/>
</file>

<file path=customXml/itemProps3.xml><?xml version="1.0" encoding="utf-8"?>
<ds:datastoreItem xmlns:ds="http://schemas.openxmlformats.org/officeDocument/2006/customXml" ds:itemID="{BF21A238-E55C-413D-BF36-9A63EB825F2D}"/>
</file>

<file path=customXml/itemProps4.xml><?xml version="1.0" encoding="utf-8"?>
<ds:datastoreItem xmlns:ds="http://schemas.openxmlformats.org/officeDocument/2006/customXml" ds:itemID="{7FEC6E29-5E7B-4ACA-9642-1D36EA07A1C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54395</TotalTime>
  <Words>1278</Words>
  <Application>Microsoft Office PowerPoint</Application>
  <PresentationFormat>Näytössä katseltava diaesitys (4:3)</PresentationFormat>
  <Paragraphs>116</Paragraphs>
  <Slides>16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Arial</vt:lpstr>
      <vt:lpstr>Calibri</vt:lpstr>
      <vt:lpstr>Palatino Linotype</vt:lpstr>
      <vt:lpstr>Times New Roman</vt:lpstr>
      <vt:lpstr>Wingdings</vt:lpstr>
      <vt:lpstr>SEQS Magdy Briefing_13Aug13 pptx (3)</vt:lpstr>
      <vt:lpstr> </vt:lpstr>
      <vt:lpstr>Outline</vt:lpstr>
      <vt:lpstr>Stakeholder Response Mechanism</vt:lpstr>
      <vt:lpstr>SRM Response: A 7-Step Process</vt:lpstr>
      <vt:lpstr>PowerPoint-esitys</vt:lpstr>
      <vt:lpstr>1. Receive and register the SRM Request</vt:lpstr>
      <vt:lpstr>2. Acknowledge, assess, and assign responsibility</vt:lpstr>
      <vt:lpstr>What makes an SRM request eligible?</vt:lpstr>
      <vt:lpstr>3. Develop and propose a response to the requester</vt:lpstr>
      <vt:lpstr>Key considerations in developing a response</vt:lpstr>
      <vt:lpstr>PowerPoint-esitys</vt:lpstr>
      <vt:lpstr>4. Seek agreement on the response with the requester</vt:lpstr>
      <vt:lpstr>5.   Implement the agreed response; close if successful</vt:lpstr>
      <vt:lpstr>6. Review and revise approach if necessary </vt:lpstr>
      <vt:lpstr>7.   Close or refer the case</vt:lpstr>
      <vt:lpstr>Learn More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Responding to SRM Requests</dc:title>
  <dc:creator>Jennifer Laughlin</dc:creator>
  <cp:lastModifiedBy>Elisa Hara</cp:lastModifiedBy>
  <cp:revision>496</cp:revision>
  <cp:lastPrinted>2014-04-23T23:15:30Z</cp:lastPrinted>
  <dcterms:created xsi:type="dcterms:W3CDTF">2013-08-12T18:06:38Z</dcterms:created>
  <dcterms:modified xsi:type="dcterms:W3CDTF">2016-10-14T21:16:03Z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0x01010036A9B14753ECD3409663DC34371A88BA</vt:lpwstr>
  </property>
  <property fmtid="{D5CDD505-2E9C-101B-9397-08002B2CF9AE}" pid="3" name="_dlc_DocIdItemGuid">
    <vt:lpwstr>1a53fe7d-52e0-4b9a-818a-2d20d6ceadb7</vt:lpwstr>
  </property>
</Properties>
</file>